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aleway"/>
      <p:regular r:id="rId42"/>
      <p:bold r:id="rId43"/>
      <p:italic r:id="rId44"/>
      <p:boldItalic r:id="rId45"/>
    </p:embeddedFont>
    <p:embeddedFont>
      <p:font typeface="Lato"/>
      <p:regular r:id="rId46"/>
      <p:bold r:id="rId47"/>
      <p:italic r:id="rId48"/>
      <p:boldItalic r:id="rId49"/>
    </p:embeddedFont>
    <p:embeddedFont>
      <p:font typeface="Raleway Black"/>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2" roundtripDataSignature="AMtx7mgPhCSQQ74McS9sxufP8G2OHyugl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im E Thatch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aleway-regular.fntdata"/><Relationship Id="rId41" Type="http://schemas.openxmlformats.org/officeDocument/2006/relationships/slide" Target="slides/slide35.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Lato-regular.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lack-boldItalic.fntdata"/><Relationship Id="rId50" Type="http://schemas.openxmlformats.org/officeDocument/2006/relationships/font" Target="fonts/RalewayBlack-bold.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1-17T18:51:04.370">
    <p:pos x="459" y="830"/>
    <p:text>take pictures and talk about. don't do live for ecampus.</p:text>
    <p:extLst>
      <p:ext uri="{C676402C-5697-4E1C-873F-D02D1690AC5C}">
        <p15:threadingInfo timeZoneBias="0"/>
      </p:ext>
      <p:ext uri="http://customooxmlschemas.google.com/">
        <go:slidesCustomData xmlns:go="http://customooxmlschemas.google.com/" commentPostId="AAAByTygnq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ndrewxhill/status/576442676419125248"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These are separate concepts. Walk through the left.</a:t>
            </a:r>
            <a:br>
              <a:rPr lang="en"/>
            </a:br>
            <a:r>
              <a:rPr lang="en"/>
              <a:t>On the right:</a:t>
            </a:r>
            <a:br>
              <a:rPr lang="en"/>
            </a:br>
            <a:r>
              <a:rPr lang="en"/>
              <a:t>1. Presentation tier - contents in browsers - html, js, and css - might use angular or react or whatever.</a:t>
            </a:r>
            <a:endParaRPr/>
          </a:p>
          <a:p>
            <a:pPr indent="0" lvl="0" marL="0" rtl="0" algn="l">
              <a:lnSpc>
                <a:spcPct val="100000"/>
              </a:lnSpc>
              <a:spcBef>
                <a:spcPts val="0"/>
              </a:spcBef>
              <a:spcAft>
                <a:spcPts val="0"/>
              </a:spcAft>
              <a:buSzPts val="1100"/>
              <a:buNone/>
            </a:pPr>
            <a:r>
              <a:rPr lang="en"/>
              <a:t>2. Application layer - processes the logic for the application - back end server computation</a:t>
            </a:r>
            <a:endParaRPr/>
          </a:p>
          <a:p>
            <a:pPr indent="0" lvl="0" marL="0" rtl="0" algn="l">
              <a:lnSpc>
                <a:spcPct val="100000"/>
              </a:lnSpc>
              <a:spcBef>
                <a:spcPts val="0"/>
              </a:spcBef>
              <a:spcAft>
                <a:spcPts val="0"/>
              </a:spcAft>
              <a:buSzPts val="1100"/>
              <a:buNone/>
            </a:pPr>
            <a:r>
              <a:rPr lang="en"/>
              <a:t>3. Data layer - back-end - mongo, sql,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Example:</a:t>
            </a:r>
            <a:endParaRPr/>
          </a:p>
          <a:p>
            <a:pPr indent="0" lvl="0" marL="0" rtl="0" algn="l">
              <a:lnSpc>
                <a:spcPct val="100000"/>
              </a:lnSpc>
              <a:spcBef>
                <a:spcPts val="0"/>
              </a:spcBef>
              <a:spcAft>
                <a:spcPts val="0"/>
              </a:spcAft>
              <a:buSzPts val="1100"/>
              <a:buNone/>
            </a:pPr>
            <a:r>
              <a:rPr lang="en"/>
              <a:t>Movie times in our area on the web.</a:t>
            </a:r>
            <a:endParaRPr/>
          </a:p>
          <a:p>
            <a:pPr indent="0" lvl="0" marL="0" rtl="0" algn="l">
              <a:lnSpc>
                <a:spcPct val="100000"/>
              </a:lnSpc>
              <a:spcBef>
                <a:spcPts val="0"/>
              </a:spcBef>
              <a:spcAft>
                <a:spcPts val="0"/>
              </a:spcAft>
              <a:buSzPts val="1100"/>
              <a:buNone/>
            </a:pPr>
            <a:r>
              <a:rPr lang="en"/>
              <a:t>Presentation has fields that you enter the movie name and zip code.</a:t>
            </a:r>
            <a:endParaRPr/>
          </a:p>
          <a:p>
            <a:pPr indent="0" lvl="0" marL="0" rtl="0" algn="l">
              <a:lnSpc>
                <a:spcPct val="100000"/>
              </a:lnSpc>
              <a:spcBef>
                <a:spcPts val="0"/>
              </a:spcBef>
              <a:spcAft>
                <a:spcPts val="0"/>
              </a:spcAft>
              <a:buSzPts val="1100"/>
              <a:buNone/>
            </a:pPr>
            <a:r>
              <a:rPr lang="en"/>
              <a:t>Passed to the application layer that formats this as a query and hits the database</a:t>
            </a:r>
            <a:endParaRPr/>
          </a:p>
          <a:p>
            <a:pPr indent="0" lvl="0" marL="0" rtl="0" algn="l">
              <a:lnSpc>
                <a:spcPct val="100000"/>
              </a:lnSpc>
              <a:spcBef>
                <a:spcPts val="0"/>
              </a:spcBef>
              <a:spcAft>
                <a:spcPts val="0"/>
              </a:spcAft>
              <a:buSzPts val="1100"/>
              <a:buNone/>
            </a:pPr>
            <a:r>
              <a:rPr lang="en"/>
              <a:t>Database passes back the result, application formats it into a web page (or passes it along as is for the web page to format)</a:t>
            </a:r>
            <a:endParaRPr/>
          </a:p>
          <a:p>
            <a:pPr indent="0" lvl="0" marL="0" rtl="0" algn="l">
              <a:lnSpc>
                <a:spcPct val="100000"/>
              </a:lnSpc>
              <a:spcBef>
                <a:spcPts val="0"/>
              </a:spcBef>
              <a:spcAft>
                <a:spcPts val="0"/>
              </a:spcAft>
              <a:buSzPts val="1100"/>
              <a:buNone/>
            </a:pPr>
            <a:r>
              <a:rPr lang="en"/>
              <a:t>The page loads or updates with the formatted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Separation here is important - can update without taking whole stack down, can isolate issues, can scale up and out. Adds reliability.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the key for us. We can talk more about the others, and you should read/learn about them as you encounter them. But, for web mapping…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Make note: An API stands for “Application Programming Interface” and it’s a way for you to ask for and receive resources and information from programs outside of your own. </a:t>
            </a:r>
            <a:br>
              <a:rPr lang="en"/>
            </a:br>
            <a:br>
              <a:rPr lang="en"/>
            </a:br>
            <a:r>
              <a:rPr lang="en"/>
              <a:t>We’ll go over what these are in detail, but for right now, it’s important to know that what Google did was allow anyone to embed maps into their websites by making a call to their servers.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Networks build on networks.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If have time, tell story about GPS and Bill Clinton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Stepped scale of zoom levels.</a:t>
            </a:r>
            <a:endParaRPr/>
          </a:p>
          <a:p>
            <a:pPr indent="0" lvl="0" marL="0" rtl="0" algn="l">
              <a:lnSpc>
                <a:spcPct val="100000"/>
              </a:lnSpc>
              <a:spcBef>
                <a:spcPts val="0"/>
              </a:spcBef>
              <a:spcAft>
                <a:spcPts val="0"/>
              </a:spcAft>
              <a:buSzPts val="1100"/>
              <a:buNone/>
            </a:pPr>
            <a:r>
              <a:rPr lang="en"/>
              <a:t>The map is rendered at each level, then chunked apart. As you zoom in, more tiles are loaded.</a:t>
            </a:r>
            <a:endParaRPr/>
          </a:p>
          <a:p>
            <a:pPr indent="0" lvl="0" marL="0" rtl="0" algn="l">
              <a:lnSpc>
                <a:spcPct val="100000"/>
              </a:lnSpc>
              <a:spcBef>
                <a:spcPts val="0"/>
              </a:spcBef>
              <a:spcAft>
                <a:spcPts val="0"/>
              </a:spcAft>
              <a:buSzPts val="1100"/>
              <a:buNone/>
            </a:pPr>
            <a:r>
              <a:rPr lang="en"/>
              <a:t>Each ‘step’ doubles the resolution (one tile becomes four)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everyone has experienced that jumble of labeling rules working at one scale and not at another. One of the major skills we’ll be working on throughout this course is designing robust maps that </a:t>
            </a:r>
            <a:r>
              <a:rPr i="1" lang="en"/>
              <a:t>don’t</a:t>
            </a:r>
            <a:r>
              <a:rPr lang="en"/>
              <a:t> end up looking like on the right. There are various approaches to this (including just using raster tiles).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courtesy of Andrew Hill on twitter - </a:t>
            </a:r>
            <a:r>
              <a:rPr lang="en" u="sng">
                <a:solidFill>
                  <a:schemeClr val="hlink"/>
                </a:solidFill>
                <a:hlinkClick r:id="rId2"/>
              </a:rPr>
              <a:t>Andrew Hill on X: "I don't get to see burger icons everyday :) http://t.co/6AgMnpeJJR http://t.co/B7122iHX3r" / X (twitter.com)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Spend some time here talking about what that means.</a:t>
            </a:r>
            <a:endParaRPr/>
          </a:p>
          <a:p>
            <a:pPr indent="0" lvl="0" marL="0" rtl="0" algn="l">
              <a:lnSpc>
                <a:spcPct val="100000"/>
              </a:lnSpc>
              <a:spcBef>
                <a:spcPts val="0"/>
              </a:spcBef>
              <a:spcAft>
                <a:spcPts val="0"/>
              </a:spcAft>
              <a:buSzPts val="1100"/>
              <a:buNone/>
            </a:pPr>
            <a:r>
              <a:rPr lang="en"/>
              <a:t>About how we’re learning how to learn in a jumble of ever changing software</a:t>
            </a:r>
            <a:endParaRPr/>
          </a:p>
          <a:p>
            <a:pPr indent="0" lvl="0" marL="0" rtl="0" algn="l">
              <a:lnSpc>
                <a:spcPct val="100000"/>
              </a:lnSpc>
              <a:spcBef>
                <a:spcPts val="0"/>
              </a:spcBef>
              <a:spcAft>
                <a:spcPts val="0"/>
              </a:spcAft>
              <a:buSzPts val="1100"/>
              <a:buNone/>
            </a:pPr>
            <a:r>
              <a:rPr lang="en"/>
              <a:t>I can’t promise that what’s covered here will be what you use in ten years, but I can promise that learning how to approach these paradigms and think through these systems will let you handle whatever might show up.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Tell fun story about military here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Tell fun story about military here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Carto, formerly cartoDB, has pivoted hard towards ‘analytics’ so you don’t see their full stack as often anymore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Where might you look? Newspapers, specific apps, etc.</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7"/>
          <p:cNvGrpSpPr/>
          <p:nvPr/>
        </p:nvGrpSpPr>
        <p:grpSpPr>
          <a:xfrm>
            <a:off x="830392" y="1191256"/>
            <a:ext cx="745763" cy="45826"/>
            <a:chOff x="4580561" y="2589004"/>
            <a:chExt cx="1064464" cy="25200"/>
          </a:xfrm>
        </p:grpSpPr>
        <p:sp>
          <p:nvSpPr>
            <p:cNvPr id="12" name="Google Shape;12;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3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46"/>
          <p:cNvGrpSpPr/>
          <p:nvPr/>
        </p:nvGrpSpPr>
        <p:grpSpPr>
          <a:xfrm>
            <a:off x="830392" y="4169130"/>
            <a:ext cx="745763" cy="45826"/>
            <a:chOff x="4580561" y="2589004"/>
            <a:chExt cx="1064464" cy="25200"/>
          </a:xfrm>
        </p:grpSpPr>
        <p:sp>
          <p:nvSpPr>
            <p:cNvPr id="75" name="Google Shape;75;p4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6"/>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46"/>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8"/>
          <p:cNvGrpSpPr/>
          <p:nvPr/>
        </p:nvGrpSpPr>
        <p:grpSpPr>
          <a:xfrm>
            <a:off x="830392" y="1191256"/>
            <a:ext cx="745763" cy="45826"/>
            <a:chOff x="4580561" y="2589004"/>
            <a:chExt cx="1064464" cy="25200"/>
          </a:xfrm>
        </p:grpSpPr>
        <p:sp>
          <p:nvSpPr>
            <p:cNvPr id="20" name="Google Shape;20;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 name="Google Shape;27;p39"/>
          <p:cNvGrpSpPr/>
          <p:nvPr/>
        </p:nvGrpSpPr>
        <p:grpSpPr>
          <a:xfrm>
            <a:off x="830392" y="1191256"/>
            <a:ext cx="745763" cy="45826"/>
            <a:chOff x="4580561" y="2589004"/>
            <a:chExt cx="1064464" cy="25200"/>
          </a:xfrm>
        </p:grpSpPr>
        <p:sp>
          <p:nvSpPr>
            <p:cNvPr id="28" name="Google Shape;28;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3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1" name="Google Shape;31;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grpSp>
        <p:nvGrpSpPr>
          <p:cNvPr id="33" name="Google Shape;33;p40"/>
          <p:cNvGrpSpPr/>
          <p:nvPr/>
        </p:nvGrpSpPr>
        <p:grpSpPr>
          <a:xfrm>
            <a:off x="830392" y="1191256"/>
            <a:ext cx="745763" cy="45826"/>
            <a:chOff x="4580561" y="2589004"/>
            <a:chExt cx="1064464" cy="25200"/>
          </a:xfrm>
        </p:grpSpPr>
        <p:sp>
          <p:nvSpPr>
            <p:cNvPr id="34" name="Google Shape;34;p4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4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7" name="Google Shape;37;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 name="Google Shape;40;p41"/>
          <p:cNvGrpSpPr/>
          <p:nvPr/>
        </p:nvGrpSpPr>
        <p:grpSpPr>
          <a:xfrm>
            <a:off x="830392" y="1191256"/>
            <a:ext cx="745763" cy="45826"/>
            <a:chOff x="4580561" y="2589004"/>
            <a:chExt cx="1064464" cy="25200"/>
          </a:xfrm>
        </p:grpSpPr>
        <p:sp>
          <p:nvSpPr>
            <p:cNvPr id="41" name="Google Shape;41;p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4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4" name="Google Shape;44;p4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5" name="Google Shape;45;p4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6" name="Google Shape;46;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4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49" name="Google Shape;49;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0" name="Shape 50"/>
        <p:cNvGrpSpPr/>
        <p:nvPr/>
      </p:nvGrpSpPr>
      <p:grpSpPr>
        <a:xfrm>
          <a:off x="0" y="0"/>
          <a:ext cx="0" cy="0"/>
          <a:chOff x="0" y="0"/>
          <a:chExt cx="0" cy="0"/>
        </a:xfrm>
      </p:grpSpPr>
      <p:grpSp>
        <p:nvGrpSpPr>
          <p:cNvPr id="51" name="Google Shape;51;p43"/>
          <p:cNvGrpSpPr/>
          <p:nvPr/>
        </p:nvGrpSpPr>
        <p:grpSpPr>
          <a:xfrm>
            <a:off x="830392" y="4169130"/>
            <a:ext cx="745763" cy="45826"/>
            <a:chOff x="4580561" y="2589004"/>
            <a:chExt cx="1064464" cy="25200"/>
          </a:xfrm>
        </p:grpSpPr>
        <p:sp>
          <p:nvSpPr>
            <p:cNvPr id="52" name="Google Shape;52;p4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4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5" name="Google Shape;55;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4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44"/>
          <p:cNvGrpSpPr/>
          <p:nvPr/>
        </p:nvGrpSpPr>
        <p:grpSpPr>
          <a:xfrm>
            <a:off x="830392" y="1191256"/>
            <a:ext cx="745763" cy="45826"/>
            <a:chOff x="4580561" y="2589004"/>
            <a:chExt cx="1064464" cy="25200"/>
          </a:xfrm>
        </p:grpSpPr>
        <p:sp>
          <p:nvSpPr>
            <p:cNvPr id="59" name="Google Shape;59;p4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4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2" name="Google Shape;62;p4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3" name="Google Shape;63;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sp>
        <p:nvSpPr>
          <p:cNvPr id="65" name="Google Shape;65;p4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45"/>
          <p:cNvGrpSpPr/>
          <p:nvPr/>
        </p:nvGrpSpPr>
        <p:grpSpPr>
          <a:xfrm>
            <a:off x="830392" y="1191256"/>
            <a:ext cx="745763" cy="45826"/>
            <a:chOff x="4580561" y="2589004"/>
            <a:chExt cx="1064464" cy="25200"/>
          </a:xfrm>
        </p:grpSpPr>
        <p:sp>
          <p:nvSpPr>
            <p:cNvPr id="67" name="Google Shape;67;p4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4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70" name="Google Shape;70;p4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1" name="Google Shape;71;p4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2" name="Google Shape;72;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1.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omments" Target="../comments/comment1.xml"/><Relationship Id="rId4" Type="http://schemas.openxmlformats.org/officeDocument/2006/relationships/hyperlink" Target="https://www.redfin.com/city/4092/OR/Corvallis/filter/viewport=44.6375:44.53162:-123.21979:-123.3722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strava.com/heatmap"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gis-corvallisoregon.opendata.arcgis.com/apps/5c93751265ce4012bb03ffedd7f4a414/explor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ecosystems.azurewebsites.net/WECC/Environmenta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www.openstreetmap.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mailto:thatchja@oregonstate.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a:t>Internet Mapping </a:t>
            </a:r>
            <a:r>
              <a:rPr b="0" lang="en">
                <a:latin typeface="Raleway Black"/>
                <a:ea typeface="Raleway Black"/>
                <a:cs typeface="Raleway Black"/>
                <a:sym typeface="Raleway Black"/>
              </a:rPr>
              <a:t>Fun</a:t>
            </a:r>
            <a:r>
              <a:rPr lang="en"/>
              <a:t>damentals</a:t>
            </a:r>
            <a:endParaRPr/>
          </a:p>
        </p:txBody>
      </p:sp>
      <p:sp>
        <p:nvSpPr>
          <p:cNvPr id="87" name="Google Shape;87;p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a:t>Terms, concepts, and some history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Go check it out (it may take a few moments)</a:t>
            </a:r>
            <a:endParaRPr/>
          </a:p>
          <a:p>
            <a:pPr indent="0" lvl="0" marL="0" rtl="0" algn="l">
              <a:lnSpc>
                <a:spcPct val="100000"/>
              </a:lnSpc>
              <a:spcBef>
                <a:spcPts val="0"/>
              </a:spcBef>
              <a:spcAft>
                <a:spcPts val="0"/>
              </a:spcAft>
              <a:buSzPct val="111111"/>
              <a:buNone/>
            </a:pPr>
            <a:r>
              <a:t/>
            </a:r>
            <a:endParaRPr/>
          </a:p>
        </p:txBody>
      </p:sp>
      <p:sp>
        <p:nvSpPr>
          <p:cNvPr id="146" name="Google Shape;146;p1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10000"/>
          </a:bodyPr>
          <a:lstStyle/>
          <a:p>
            <a:pPr indent="-311150" lvl="0" marL="457200" rtl="0" algn="l">
              <a:lnSpc>
                <a:spcPct val="115000"/>
              </a:lnSpc>
              <a:spcBef>
                <a:spcPts val="0"/>
              </a:spcBef>
              <a:spcAft>
                <a:spcPts val="0"/>
              </a:spcAft>
              <a:buSzPts val="1300"/>
              <a:buChar char="●"/>
            </a:pPr>
            <a:r>
              <a:rPr lang="en"/>
              <a:t>Go to [username].github.io/[repository_name]/</a:t>
            </a:r>
            <a:endParaRPr/>
          </a:p>
          <a:p>
            <a:pPr indent="-311150" lvl="0" marL="457200" rtl="0" algn="l">
              <a:lnSpc>
                <a:spcPct val="115000"/>
              </a:lnSpc>
              <a:spcBef>
                <a:spcPts val="0"/>
              </a:spcBef>
              <a:spcAft>
                <a:spcPts val="0"/>
              </a:spcAft>
              <a:buSzPts val="1300"/>
              <a:buChar char="●"/>
            </a:pPr>
            <a:r>
              <a:rPr lang="en"/>
              <a:t>Boom. </a:t>
            </a:r>
            <a:endParaRPr/>
          </a:p>
          <a:p>
            <a:pPr indent="0" lvl="0" marL="457200" rtl="0" algn="l">
              <a:lnSpc>
                <a:spcPct val="115000"/>
              </a:lnSpc>
              <a:spcBef>
                <a:spcPts val="1200"/>
              </a:spcBef>
              <a:spcAft>
                <a:spcPts val="0"/>
              </a:spcAft>
              <a:buSzPts val="1300"/>
              <a:buNone/>
            </a:pPr>
            <a:r>
              <a:t/>
            </a:r>
            <a:endParaRPr/>
          </a:p>
          <a:p>
            <a:pPr indent="-311150" lvl="0" marL="457200" rtl="0" algn="l">
              <a:lnSpc>
                <a:spcPct val="115000"/>
              </a:lnSpc>
              <a:spcBef>
                <a:spcPts val="1200"/>
              </a:spcBef>
              <a:spcAft>
                <a:spcPts val="0"/>
              </a:spcAft>
              <a:buSzPts val="1300"/>
              <a:buChar char="●"/>
            </a:pPr>
            <a:r>
              <a:rPr lang="en"/>
              <a:t>Yes, this was simple. However you gained experience:</a:t>
            </a:r>
            <a:endParaRPr/>
          </a:p>
          <a:p>
            <a:pPr indent="-298450" lvl="1" marL="1371600" rtl="0" algn="l">
              <a:lnSpc>
                <a:spcPct val="115000"/>
              </a:lnSpc>
              <a:spcBef>
                <a:spcPts val="0"/>
              </a:spcBef>
              <a:spcAft>
                <a:spcPts val="0"/>
              </a:spcAft>
              <a:buSzPts val="1100"/>
              <a:buChar char="○"/>
            </a:pPr>
            <a:r>
              <a:rPr lang="en"/>
              <a:t>Creating repositories and using Git to commit and push them.</a:t>
            </a:r>
            <a:endParaRPr/>
          </a:p>
          <a:p>
            <a:pPr indent="-298450" lvl="1" marL="1371600" rtl="0" algn="l">
              <a:lnSpc>
                <a:spcPct val="115000"/>
              </a:lnSpc>
              <a:spcBef>
                <a:spcPts val="0"/>
              </a:spcBef>
              <a:spcAft>
                <a:spcPts val="0"/>
              </a:spcAft>
              <a:buSzPts val="1100"/>
              <a:buChar char="○"/>
            </a:pPr>
            <a:r>
              <a:rPr lang="en"/>
              <a:t>Working with html</a:t>
            </a:r>
            <a:endParaRPr/>
          </a:p>
          <a:p>
            <a:pPr indent="-298450" lvl="1" marL="1371600" rtl="0" algn="l">
              <a:lnSpc>
                <a:spcPct val="115000"/>
              </a:lnSpc>
              <a:spcBef>
                <a:spcPts val="0"/>
              </a:spcBef>
              <a:spcAft>
                <a:spcPts val="0"/>
              </a:spcAft>
              <a:buSzPts val="1100"/>
              <a:buChar char="○"/>
            </a:pPr>
            <a:r>
              <a:rPr lang="en"/>
              <a:t>Using Visual Studio Code.</a:t>
            </a:r>
            <a:endParaRPr/>
          </a:p>
          <a:p>
            <a:pPr indent="0" lvl="0" marL="0" rtl="0" algn="l">
              <a:lnSpc>
                <a:spcPct val="115000"/>
              </a:lnSpc>
              <a:spcBef>
                <a:spcPts val="1200"/>
              </a:spcBef>
              <a:spcAft>
                <a:spcPts val="1200"/>
              </a:spcAft>
              <a:buSzPts val="13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A brief history of web mapping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Internet</a:t>
            </a:r>
            <a:endParaRPr/>
          </a:p>
        </p:txBody>
      </p:sp>
      <p:sp>
        <p:nvSpPr>
          <p:cNvPr id="157" name="Google Shape;157;p1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An international network of networks communicating through various standardized communication protocols</a:t>
            </a:r>
            <a:endParaRPr/>
          </a:p>
          <a:p>
            <a:pPr indent="-311150" lvl="0" marL="457200" rtl="0" algn="l">
              <a:lnSpc>
                <a:spcPct val="115000"/>
              </a:lnSpc>
              <a:spcBef>
                <a:spcPts val="0"/>
              </a:spcBef>
              <a:spcAft>
                <a:spcPts val="0"/>
              </a:spcAft>
              <a:buSzPts val="1300"/>
              <a:buChar char="●"/>
            </a:pPr>
            <a:r>
              <a:rPr lang="en"/>
              <a:t>Some of those protocols:</a:t>
            </a:r>
            <a:endParaRPr/>
          </a:p>
          <a:p>
            <a:pPr indent="-298450" lvl="1" marL="914400" rtl="0" algn="l">
              <a:lnSpc>
                <a:spcPct val="115000"/>
              </a:lnSpc>
              <a:spcBef>
                <a:spcPts val="0"/>
              </a:spcBef>
              <a:spcAft>
                <a:spcPts val="0"/>
              </a:spcAft>
              <a:buSzPts val="1100"/>
              <a:buChar char="○"/>
            </a:pPr>
            <a:r>
              <a:rPr lang="en"/>
              <a:t>Email - Pop3, IMAP, SMTP, etc.</a:t>
            </a:r>
            <a:endParaRPr/>
          </a:p>
          <a:p>
            <a:pPr indent="-298450" lvl="1" marL="914400" rtl="0" algn="l">
              <a:lnSpc>
                <a:spcPct val="115000"/>
              </a:lnSpc>
              <a:spcBef>
                <a:spcPts val="0"/>
              </a:spcBef>
              <a:spcAft>
                <a:spcPts val="0"/>
              </a:spcAft>
              <a:buSzPts val="1100"/>
              <a:buChar char="○"/>
            </a:pPr>
            <a:r>
              <a:rPr lang="en"/>
              <a:t>Files - FTP, bit torrent, etc.</a:t>
            </a:r>
            <a:endParaRPr/>
          </a:p>
          <a:p>
            <a:pPr indent="-298450" lvl="1" marL="914400" rtl="0" algn="l">
              <a:lnSpc>
                <a:spcPct val="115000"/>
              </a:lnSpc>
              <a:spcBef>
                <a:spcPts val="0"/>
              </a:spcBef>
              <a:spcAft>
                <a:spcPts val="0"/>
              </a:spcAft>
              <a:buSzPts val="1100"/>
              <a:buChar char="○"/>
            </a:pPr>
            <a:r>
              <a:rPr b="1" lang="en"/>
              <a:t>‘Web’ - Hypertext transfer protocol (HTTP)</a:t>
            </a:r>
            <a:endParaRPr b="1"/>
          </a:p>
        </p:txBody>
      </p:sp>
      <p:pic>
        <p:nvPicPr>
          <p:cNvPr id="158" name="Google Shape;158;p12"/>
          <p:cNvPicPr preferRelativeResize="0"/>
          <p:nvPr/>
        </p:nvPicPr>
        <p:blipFill rotWithShape="1">
          <a:blip r:embed="rId3">
            <a:alphaModFix/>
          </a:blip>
          <a:srcRect b="0" l="0" r="0" t="0"/>
          <a:stretch/>
        </p:blipFill>
        <p:spPr>
          <a:xfrm>
            <a:off x="4900800" y="1729313"/>
            <a:ext cx="3156651" cy="2960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The Internet isn’t ephemeral… </a:t>
            </a:r>
            <a:endParaRPr/>
          </a:p>
        </p:txBody>
      </p:sp>
      <p:pic>
        <p:nvPicPr>
          <p:cNvPr id="164" name="Google Shape;164;p13"/>
          <p:cNvPicPr preferRelativeResize="0"/>
          <p:nvPr/>
        </p:nvPicPr>
        <p:blipFill rotWithShape="1">
          <a:blip r:embed="rId3">
            <a:alphaModFix/>
          </a:blip>
          <a:srcRect b="0" l="0" r="0" t="0"/>
          <a:stretch/>
        </p:blipFill>
        <p:spPr>
          <a:xfrm>
            <a:off x="1032775" y="255350"/>
            <a:ext cx="7081741" cy="4067752"/>
          </a:xfrm>
          <a:prstGeom prst="rect">
            <a:avLst/>
          </a:prstGeom>
          <a:noFill/>
          <a:ln>
            <a:noFill/>
          </a:ln>
        </p:spPr>
      </p:pic>
      <p:pic>
        <p:nvPicPr>
          <p:cNvPr id="165" name="Google Shape;165;p13"/>
          <p:cNvPicPr preferRelativeResize="0"/>
          <p:nvPr/>
        </p:nvPicPr>
        <p:blipFill rotWithShape="1">
          <a:blip r:embed="rId4">
            <a:alphaModFix/>
          </a:blip>
          <a:srcRect b="0" l="0" r="0" t="0"/>
          <a:stretch/>
        </p:blipFill>
        <p:spPr>
          <a:xfrm>
            <a:off x="1118288" y="255350"/>
            <a:ext cx="6907420" cy="4067749"/>
          </a:xfrm>
          <a:prstGeom prst="rect">
            <a:avLst/>
          </a:prstGeom>
          <a:noFill/>
          <a:ln>
            <a:noFill/>
          </a:ln>
        </p:spPr>
      </p:pic>
      <p:pic>
        <p:nvPicPr>
          <p:cNvPr id="166" name="Google Shape;166;p13"/>
          <p:cNvPicPr preferRelativeResize="0"/>
          <p:nvPr/>
        </p:nvPicPr>
        <p:blipFill rotWithShape="1">
          <a:blip r:embed="rId5">
            <a:alphaModFix/>
          </a:blip>
          <a:srcRect b="0" l="0" r="0" t="0"/>
          <a:stretch/>
        </p:blipFill>
        <p:spPr>
          <a:xfrm>
            <a:off x="1031125" y="478038"/>
            <a:ext cx="7081750" cy="3622371"/>
          </a:xfrm>
          <a:prstGeom prst="rect">
            <a:avLst/>
          </a:prstGeom>
          <a:noFill/>
          <a:ln>
            <a:noFill/>
          </a:ln>
        </p:spPr>
      </p:pic>
      <p:sp>
        <p:nvSpPr>
          <p:cNvPr id="167" name="Google Shape;167;p13"/>
          <p:cNvSpPr txBox="1"/>
          <p:nvPr/>
        </p:nvSpPr>
        <p:spPr>
          <a:xfrm>
            <a:off x="5497350" y="4410350"/>
            <a:ext cx="2925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Raleway"/>
                <a:ea typeface="Raleway"/>
                <a:cs typeface="Raleway"/>
                <a:sym typeface="Raleway"/>
              </a:rPr>
              <a:t>… networks build on networks</a:t>
            </a:r>
            <a:endParaRPr b="0" i="0" sz="1300" u="none" cap="none" strike="noStrike">
              <a:solidFill>
                <a:srgbClr val="000000"/>
              </a:solidFill>
              <a:latin typeface="Raleway"/>
              <a:ea typeface="Raleway"/>
              <a:cs typeface="Raleway"/>
              <a:sym typeface="Raleway"/>
            </a:endParaRPr>
          </a:p>
        </p:txBody>
      </p:sp>
      <p:pic>
        <p:nvPicPr>
          <p:cNvPr id="168" name="Google Shape;168;p13"/>
          <p:cNvPicPr preferRelativeResize="0"/>
          <p:nvPr/>
        </p:nvPicPr>
        <p:blipFill rotWithShape="1">
          <a:blip r:embed="rId6">
            <a:alphaModFix/>
          </a:blip>
          <a:srcRect b="0" l="0" r="0" t="0"/>
          <a:stretch/>
        </p:blipFill>
        <p:spPr>
          <a:xfrm>
            <a:off x="1320850" y="112750"/>
            <a:ext cx="6505575" cy="4352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4"/>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Data Transmission Protocols</a:t>
            </a:r>
            <a:endParaRPr/>
          </a:p>
          <a:p>
            <a:pPr indent="-298450" lvl="1" marL="914400" rtl="0" algn="l">
              <a:lnSpc>
                <a:spcPct val="115000"/>
              </a:lnSpc>
              <a:spcBef>
                <a:spcPts val="0"/>
              </a:spcBef>
              <a:spcAft>
                <a:spcPts val="0"/>
              </a:spcAft>
              <a:buSzPts val="1100"/>
              <a:buChar char="○"/>
            </a:pPr>
            <a:r>
              <a:rPr lang="en"/>
              <a:t>TCP/IP, HTTP, HTTPS, FTP, etc.</a:t>
            </a:r>
            <a:br>
              <a:rPr lang="en"/>
            </a:br>
            <a:endParaRPr/>
          </a:p>
          <a:p>
            <a:pPr indent="-311150" lvl="0" marL="457200" rtl="0" algn="l">
              <a:lnSpc>
                <a:spcPct val="115000"/>
              </a:lnSpc>
              <a:spcBef>
                <a:spcPts val="0"/>
              </a:spcBef>
              <a:spcAft>
                <a:spcPts val="0"/>
              </a:spcAft>
              <a:buSzPts val="1300"/>
              <a:buChar char="●"/>
            </a:pPr>
            <a:r>
              <a:rPr lang="en"/>
              <a:t>Representation Formats</a:t>
            </a:r>
            <a:endParaRPr/>
          </a:p>
          <a:p>
            <a:pPr indent="-298450" lvl="1" marL="914400" rtl="0" algn="l">
              <a:lnSpc>
                <a:spcPct val="115000"/>
              </a:lnSpc>
              <a:spcBef>
                <a:spcPts val="0"/>
              </a:spcBef>
              <a:spcAft>
                <a:spcPts val="0"/>
              </a:spcAft>
              <a:buSzPts val="1100"/>
              <a:buChar char="○"/>
            </a:pPr>
            <a:r>
              <a:rPr lang="en"/>
              <a:t>HTML, CSS, XML, etc.</a:t>
            </a:r>
            <a:br>
              <a:rPr lang="en"/>
            </a:br>
            <a:endParaRPr/>
          </a:p>
          <a:p>
            <a:pPr indent="-311150" lvl="0" marL="457200" rtl="0" algn="l">
              <a:lnSpc>
                <a:spcPct val="115000"/>
              </a:lnSpc>
              <a:spcBef>
                <a:spcPts val="0"/>
              </a:spcBef>
              <a:spcAft>
                <a:spcPts val="0"/>
              </a:spcAft>
              <a:buSzPts val="1300"/>
              <a:buChar char="●"/>
            </a:pPr>
            <a:r>
              <a:rPr lang="en"/>
              <a:t>Addressing Standards</a:t>
            </a:r>
            <a:endParaRPr/>
          </a:p>
          <a:p>
            <a:pPr indent="-298450" lvl="1" marL="914400" rtl="0" algn="l">
              <a:lnSpc>
                <a:spcPct val="115000"/>
              </a:lnSpc>
              <a:spcBef>
                <a:spcPts val="0"/>
              </a:spcBef>
              <a:spcAft>
                <a:spcPts val="0"/>
              </a:spcAft>
              <a:buSzPts val="1100"/>
              <a:buChar char="○"/>
            </a:pPr>
            <a:r>
              <a:rPr lang="en"/>
              <a:t>URI, URL</a:t>
            </a:r>
            <a:endParaRPr/>
          </a:p>
        </p:txBody>
      </p:sp>
      <p:sp>
        <p:nvSpPr>
          <p:cNvPr id="174" name="Google Shape;174;p1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Three ‘core’ concepts of the web</a:t>
            </a:r>
            <a:endParaRPr/>
          </a:p>
        </p:txBody>
      </p:sp>
      <p:pic>
        <p:nvPicPr>
          <p:cNvPr id="175" name="Google Shape;175;p14"/>
          <p:cNvPicPr preferRelativeResize="0"/>
          <p:nvPr/>
        </p:nvPicPr>
        <p:blipFill rotWithShape="1">
          <a:blip r:embed="rId3">
            <a:alphaModFix/>
          </a:blip>
          <a:srcRect b="0" l="0" r="0" t="0"/>
          <a:stretch/>
        </p:blipFill>
        <p:spPr>
          <a:xfrm>
            <a:off x="4656025" y="2006250"/>
            <a:ext cx="3495030" cy="298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fontScale="92500" lnSpcReduction="10000"/>
          </a:bodyPr>
          <a:lstStyle/>
          <a:p>
            <a:pPr indent="-304989" lvl="0" marL="457200" rtl="0" algn="l">
              <a:lnSpc>
                <a:spcPct val="115000"/>
              </a:lnSpc>
              <a:spcBef>
                <a:spcPts val="0"/>
              </a:spcBef>
              <a:spcAft>
                <a:spcPts val="0"/>
              </a:spcAft>
              <a:buSzPct val="100000"/>
              <a:buChar char="●"/>
            </a:pPr>
            <a:r>
              <a:rPr lang="en"/>
              <a:t>HTML - HypterText Markup Language	</a:t>
            </a:r>
            <a:endParaRPr/>
          </a:p>
          <a:p>
            <a:pPr indent="-293242" lvl="1" marL="914400" rtl="0" algn="l">
              <a:lnSpc>
                <a:spcPct val="115000"/>
              </a:lnSpc>
              <a:spcBef>
                <a:spcPts val="0"/>
              </a:spcBef>
              <a:spcAft>
                <a:spcPts val="0"/>
              </a:spcAft>
              <a:buSzPct val="100000"/>
              <a:buChar char="○"/>
            </a:pPr>
            <a:r>
              <a:rPr lang="en"/>
              <a:t>Primary language for ‘the web’</a:t>
            </a:r>
            <a:endParaRPr/>
          </a:p>
          <a:p>
            <a:pPr indent="-293242" lvl="1" marL="914400" rtl="0" algn="l">
              <a:lnSpc>
                <a:spcPct val="115000"/>
              </a:lnSpc>
              <a:spcBef>
                <a:spcPts val="0"/>
              </a:spcBef>
              <a:spcAft>
                <a:spcPts val="0"/>
              </a:spcAft>
              <a:buSzPct val="100000"/>
              <a:buChar char="○"/>
            </a:pPr>
            <a:r>
              <a:rPr lang="en"/>
              <a:t>Invented by Tim Berners-Lee in 1989 in the particle physics CERN laboratory</a:t>
            </a:r>
            <a:endParaRPr/>
          </a:p>
          <a:p>
            <a:pPr indent="-293242" lvl="1" marL="914400" rtl="0" algn="l">
              <a:lnSpc>
                <a:spcPct val="115000"/>
              </a:lnSpc>
              <a:spcBef>
                <a:spcPts val="0"/>
              </a:spcBef>
              <a:spcAft>
                <a:spcPts val="0"/>
              </a:spcAft>
              <a:buSzPct val="100000"/>
              <a:buChar char="○"/>
            </a:pPr>
            <a:r>
              <a:rPr lang="en"/>
              <a:t>First </a:t>
            </a:r>
            <a:r>
              <a:rPr b="1" lang="en"/>
              <a:t>graphical</a:t>
            </a:r>
            <a:r>
              <a:rPr lang="en"/>
              <a:t> browser in 1992</a:t>
            </a:r>
            <a:endParaRPr/>
          </a:p>
          <a:p>
            <a:pPr indent="-304989" lvl="0" marL="457200" rtl="0" algn="l">
              <a:lnSpc>
                <a:spcPct val="115000"/>
              </a:lnSpc>
              <a:spcBef>
                <a:spcPts val="0"/>
              </a:spcBef>
              <a:spcAft>
                <a:spcPts val="0"/>
              </a:spcAft>
              <a:buSzPct val="100000"/>
              <a:buChar char="●"/>
            </a:pPr>
            <a:r>
              <a:rPr lang="en"/>
              <a:t>CSS - Cascading Style Sheet</a:t>
            </a:r>
            <a:endParaRPr/>
          </a:p>
          <a:p>
            <a:pPr indent="-293242" lvl="1" marL="914400" rtl="0" algn="l">
              <a:lnSpc>
                <a:spcPct val="115000"/>
              </a:lnSpc>
              <a:spcBef>
                <a:spcPts val="0"/>
              </a:spcBef>
              <a:spcAft>
                <a:spcPts val="0"/>
              </a:spcAft>
              <a:buSzPct val="100000"/>
              <a:buChar char="○"/>
            </a:pPr>
            <a:r>
              <a:rPr lang="en"/>
              <a:t>Defines the </a:t>
            </a:r>
            <a:r>
              <a:rPr b="1" lang="en"/>
              <a:t>appearance</a:t>
            </a:r>
            <a:r>
              <a:rPr lang="en"/>
              <a:t> of a website</a:t>
            </a:r>
            <a:endParaRPr/>
          </a:p>
          <a:p>
            <a:pPr indent="-293242" lvl="1" marL="914400" rtl="0" algn="l">
              <a:lnSpc>
                <a:spcPct val="115000"/>
              </a:lnSpc>
              <a:spcBef>
                <a:spcPts val="0"/>
              </a:spcBef>
              <a:spcAft>
                <a:spcPts val="0"/>
              </a:spcAft>
              <a:buSzPct val="100000"/>
              <a:buChar char="○"/>
            </a:pPr>
            <a:r>
              <a:rPr lang="en"/>
              <a:t>Allows separation of content and presentation!</a:t>
            </a:r>
            <a:endParaRPr/>
          </a:p>
          <a:p>
            <a:pPr indent="-304989" lvl="0" marL="457200" rtl="0" algn="l">
              <a:lnSpc>
                <a:spcPct val="115000"/>
              </a:lnSpc>
              <a:spcBef>
                <a:spcPts val="0"/>
              </a:spcBef>
              <a:spcAft>
                <a:spcPts val="0"/>
              </a:spcAft>
              <a:buSzPct val="100000"/>
              <a:buChar char="●"/>
            </a:pPr>
            <a:r>
              <a:rPr lang="en"/>
              <a:t>Javascript </a:t>
            </a:r>
            <a:endParaRPr/>
          </a:p>
          <a:p>
            <a:pPr indent="-293242" lvl="1" marL="914400" rtl="0" algn="l">
              <a:lnSpc>
                <a:spcPct val="115000"/>
              </a:lnSpc>
              <a:spcBef>
                <a:spcPts val="0"/>
              </a:spcBef>
              <a:spcAft>
                <a:spcPts val="0"/>
              </a:spcAft>
              <a:buSzPct val="100000"/>
              <a:buChar char="○"/>
            </a:pPr>
            <a:r>
              <a:rPr lang="en"/>
              <a:t>High-level language that runs in a web browser</a:t>
            </a:r>
            <a:endParaRPr/>
          </a:p>
          <a:p>
            <a:pPr indent="-293242" lvl="1" marL="914400" rtl="0" algn="l">
              <a:lnSpc>
                <a:spcPct val="115000"/>
              </a:lnSpc>
              <a:spcBef>
                <a:spcPts val="0"/>
              </a:spcBef>
              <a:spcAft>
                <a:spcPts val="0"/>
              </a:spcAft>
              <a:buSzPct val="100000"/>
              <a:buChar char="○"/>
            </a:pPr>
            <a:r>
              <a:rPr lang="en"/>
              <a:t>Dynamic typing, object oriented… multi paradigm support</a:t>
            </a:r>
            <a:endParaRPr/>
          </a:p>
        </p:txBody>
      </p:sp>
      <p:sp>
        <p:nvSpPr>
          <p:cNvPr id="181" name="Google Shape;181;p1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Some helpful terms</a:t>
            </a:r>
            <a:endParaRPr/>
          </a:p>
        </p:txBody>
      </p:sp>
      <p:pic>
        <p:nvPicPr>
          <p:cNvPr id="182" name="Google Shape;182;p15"/>
          <p:cNvPicPr preferRelativeResize="0"/>
          <p:nvPr/>
        </p:nvPicPr>
        <p:blipFill rotWithShape="1">
          <a:blip r:embed="rId3">
            <a:alphaModFix/>
          </a:blip>
          <a:srcRect b="0" l="0" r="0" t="0"/>
          <a:stretch/>
        </p:blipFill>
        <p:spPr>
          <a:xfrm>
            <a:off x="4572000" y="1853850"/>
            <a:ext cx="4335574" cy="28095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None of these were designed with mapping in mind.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7"/>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So, how did web maps come about?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Was it Al Gore?</a:t>
            </a:r>
            <a:endParaRPr/>
          </a:p>
        </p:txBody>
      </p:sp>
      <p:sp>
        <p:nvSpPr>
          <p:cNvPr id="198" name="Google Shape;198;p18"/>
          <p:cNvSpPr txBox="1"/>
          <p:nvPr/>
        </p:nvSpPr>
        <p:spPr>
          <a:xfrm>
            <a:off x="2867850" y="2202300"/>
            <a:ext cx="995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Raleway"/>
                <a:ea typeface="Raleway"/>
                <a:cs typeface="Raleway"/>
                <a:sym typeface="Raleway"/>
              </a:rPr>
              <a:t>No. </a:t>
            </a:r>
            <a:endParaRPr b="0" i="0" sz="1400" u="none" cap="none" strike="noStrike">
              <a:solidFill>
                <a:srgbClr val="000000"/>
              </a:solidFill>
              <a:latin typeface="Lato"/>
              <a:ea typeface="Lato"/>
              <a:cs typeface="Lato"/>
              <a:sym typeface="Lato"/>
            </a:endParaRPr>
          </a:p>
        </p:txBody>
      </p:sp>
      <p:sp>
        <p:nvSpPr>
          <p:cNvPr id="199" name="Google Shape;199;p18"/>
          <p:cNvSpPr txBox="1"/>
          <p:nvPr/>
        </p:nvSpPr>
        <p:spPr>
          <a:xfrm>
            <a:off x="1298250" y="2990825"/>
            <a:ext cx="2564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Raleway"/>
                <a:ea typeface="Raleway"/>
                <a:cs typeface="Raleway"/>
                <a:sym typeface="Raleway"/>
              </a:rPr>
              <a:t>But, also, maybe.</a:t>
            </a:r>
            <a:endParaRPr b="0" i="0" sz="100" u="none" cap="none" strike="noStrike">
              <a:solidFill>
                <a:srgbClr val="000000"/>
              </a:solidFill>
              <a:latin typeface="Lato"/>
              <a:ea typeface="Lato"/>
              <a:cs typeface="Lato"/>
              <a:sym typeface="Lato"/>
            </a:endParaRPr>
          </a:p>
        </p:txBody>
      </p:sp>
      <p:sp>
        <p:nvSpPr>
          <p:cNvPr id="200" name="Google Shape;200;p18"/>
          <p:cNvSpPr txBox="1"/>
          <p:nvPr/>
        </p:nvSpPr>
        <p:spPr>
          <a:xfrm>
            <a:off x="4480525" y="1322450"/>
            <a:ext cx="4392000" cy="425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550"/>
              <a:buFont typeface="Arial"/>
              <a:buNone/>
            </a:pPr>
            <a:r>
              <a:rPr b="0" i="1" lang="en" sz="1550" u="none" cap="none" strike="noStrike">
                <a:solidFill>
                  <a:schemeClr val="lt1"/>
                </a:solidFill>
                <a:latin typeface="Lato"/>
                <a:ea typeface="Lato"/>
                <a:cs typeface="Lato"/>
                <a:sym typeface="Lato"/>
              </a:rPr>
              <a:t>[S]he zooms in, using higher and higher levels of resolution, to see continents, then regions, countries, cities, and finally individual houses … having found an area of the planet she is interested in exploring, she takes the equivalent of a ‘magic carpet ride’ through a 3-D visualization of the terrain. Of course, terrain is only one of the many kinds of data with which she can interact. Using the systems’ voice recognition capabilities, she is able to request information on land cover, distribution of plant and animal species, real-time weather, roads, political boundaries, and population.</a:t>
            </a:r>
            <a:endParaRPr b="0" i="1" sz="1550" u="none" cap="none" strike="noStrike">
              <a:solidFill>
                <a:schemeClr val="lt1"/>
              </a:solidFill>
              <a:latin typeface="Lato"/>
              <a:ea typeface="Lato"/>
              <a:cs typeface="Lato"/>
              <a:sym typeface="Lato"/>
            </a:endParaRPr>
          </a:p>
          <a:p>
            <a:pPr indent="0" lvl="0" marL="0" marR="0" rtl="0" algn="l">
              <a:lnSpc>
                <a:spcPct val="115000"/>
              </a:lnSpc>
              <a:spcBef>
                <a:spcPts val="1200"/>
              </a:spcBef>
              <a:spcAft>
                <a:spcPts val="0"/>
              </a:spcAft>
              <a:buClr>
                <a:srgbClr val="000000"/>
              </a:buClr>
              <a:buSzPts val="1450"/>
              <a:buFont typeface="Arial"/>
              <a:buNone/>
            </a:pPr>
            <a:r>
              <a:rPr b="0" i="0" lang="en" sz="1450" u="none" cap="none" strike="noStrike">
                <a:solidFill>
                  <a:schemeClr val="lt1"/>
                </a:solidFill>
                <a:latin typeface="Lato"/>
                <a:ea typeface="Lato"/>
                <a:cs typeface="Lato"/>
                <a:sym typeface="Lato"/>
              </a:rPr>
              <a:t>Gore, 1998</a:t>
            </a:r>
            <a:endParaRPr b="0" i="0" sz="1450" u="none" cap="none" strike="noStrike">
              <a:solidFill>
                <a:schemeClr val="lt1"/>
              </a:solidFill>
              <a:latin typeface="Lato"/>
              <a:ea typeface="Lato"/>
              <a:cs typeface="Lato"/>
              <a:sym typeface="Lato"/>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story</a:t>
            </a:r>
            <a:endParaRPr/>
          </a:p>
        </p:txBody>
      </p:sp>
      <p:sp>
        <p:nvSpPr>
          <p:cNvPr id="206" name="Google Shape;206;p19"/>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In 2005 Google releases their version of Google Earth</a:t>
            </a:r>
            <a:br>
              <a:rPr lang="en"/>
            </a:br>
            <a:endParaRPr/>
          </a:p>
          <a:p>
            <a:pPr indent="-311150" lvl="0" marL="457200" rtl="0" algn="l">
              <a:lnSpc>
                <a:spcPct val="115000"/>
              </a:lnSpc>
              <a:spcBef>
                <a:spcPts val="0"/>
              </a:spcBef>
              <a:spcAft>
                <a:spcPts val="0"/>
              </a:spcAft>
              <a:buSzPts val="1300"/>
              <a:buChar char="●"/>
            </a:pPr>
            <a:r>
              <a:rPr lang="en"/>
              <a:t>In June, they release the Google Maps API</a:t>
            </a:r>
            <a:br>
              <a:rPr lang="en"/>
            </a:br>
            <a:endParaRPr/>
          </a:p>
          <a:p>
            <a:pPr indent="-311150" lvl="0" marL="457200" rtl="0" algn="l">
              <a:lnSpc>
                <a:spcPct val="115000"/>
              </a:lnSpc>
              <a:spcBef>
                <a:spcPts val="0"/>
              </a:spcBef>
              <a:spcAft>
                <a:spcPts val="0"/>
              </a:spcAft>
              <a:buSzPts val="1300"/>
              <a:buChar char="●"/>
            </a:pPr>
            <a:r>
              <a:rPr lang="en"/>
              <a:t>This is one of the first major implementations of geospatial “Web 2.0”</a:t>
            </a:r>
            <a:endParaRPr/>
          </a:p>
        </p:txBody>
      </p:sp>
      <p:pic>
        <p:nvPicPr>
          <p:cNvPr id="207" name="Google Shape;207;p19"/>
          <p:cNvPicPr preferRelativeResize="0"/>
          <p:nvPr/>
        </p:nvPicPr>
        <p:blipFill rotWithShape="1">
          <a:blip r:embed="rId3">
            <a:alphaModFix/>
          </a:blip>
          <a:srcRect b="0" l="0" r="0" t="0"/>
          <a:stretch/>
        </p:blipFill>
        <p:spPr>
          <a:xfrm>
            <a:off x="4664925" y="1780675"/>
            <a:ext cx="3810000" cy="285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Today</a:t>
            </a:r>
            <a:endParaRPr/>
          </a:p>
        </p:txBody>
      </p:sp>
      <p:sp>
        <p:nvSpPr>
          <p:cNvPr id="93" name="Google Shape;93;p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Brief Review</a:t>
            </a:r>
            <a:endParaRPr/>
          </a:p>
          <a:p>
            <a:pPr indent="-298450" lvl="1" marL="914400" rtl="0" algn="l">
              <a:lnSpc>
                <a:spcPct val="115000"/>
              </a:lnSpc>
              <a:spcBef>
                <a:spcPts val="0"/>
              </a:spcBef>
              <a:spcAft>
                <a:spcPts val="0"/>
              </a:spcAft>
              <a:buSzPts val="1100"/>
              <a:buChar char="○"/>
            </a:pPr>
            <a:r>
              <a:rPr lang="en"/>
              <a:t>Class tools</a:t>
            </a:r>
            <a:endParaRPr/>
          </a:p>
          <a:p>
            <a:pPr indent="-298450" lvl="1" marL="914400" rtl="0" algn="l">
              <a:lnSpc>
                <a:spcPct val="115000"/>
              </a:lnSpc>
              <a:spcBef>
                <a:spcPts val="0"/>
              </a:spcBef>
              <a:spcAft>
                <a:spcPts val="0"/>
              </a:spcAft>
              <a:buSzPts val="1100"/>
              <a:buChar char="○"/>
            </a:pPr>
            <a:r>
              <a:rPr lang="en"/>
              <a:t>Finishing the activity!!</a:t>
            </a:r>
            <a:endParaRPr/>
          </a:p>
          <a:p>
            <a:pPr indent="-311150" lvl="0" marL="457200" rtl="0" algn="l">
              <a:lnSpc>
                <a:spcPct val="115000"/>
              </a:lnSpc>
              <a:spcBef>
                <a:spcPts val="0"/>
              </a:spcBef>
              <a:spcAft>
                <a:spcPts val="0"/>
              </a:spcAft>
              <a:buSzPts val="1300"/>
              <a:buChar char="●"/>
            </a:pPr>
            <a:r>
              <a:rPr lang="en"/>
              <a:t>A brief history of web mapping</a:t>
            </a:r>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But it’s always already longer…</a:t>
            </a:r>
            <a:endParaRPr/>
          </a:p>
        </p:txBody>
      </p:sp>
      <p:sp>
        <p:nvSpPr>
          <p:cNvPr id="213" name="Google Shape;213;p20"/>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Google acquires Keyhole in October of 2004 </a:t>
            </a:r>
            <a:endParaRPr/>
          </a:p>
          <a:p>
            <a:pPr indent="-311150" lvl="0" marL="457200" rtl="0" algn="l">
              <a:lnSpc>
                <a:spcPct val="115000"/>
              </a:lnSpc>
              <a:spcBef>
                <a:spcPts val="0"/>
              </a:spcBef>
              <a:spcAft>
                <a:spcPts val="0"/>
              </a:spcAft>
              <a:buSzPts val="1300"/>
              <a:buChar char="●"/>
            </a:pPr>
            <a:r>
              <a:rPr lang="en"/>
              <a:t>Keyhole was supported by In-Q-Tel, the CIA’s venture capital firm (Mapbox was similarly supported)</a:t>
            </a:r>
            <a:endParaRPr/>
          </a:p>
          <a:p>
            <a:pPr indent="-311150" lvl="0" marL="457200" rtl="0" algn="l">
              <a:lnSpc>
                <a:spcPct val="115000"/>
              </a:lnSpc>
              <a:spcBef>
                <a:spcPts val="0"/>
              </a:spcBef>
              <a:spcAft>
                <a:spcPts val="0"/>
              </a:spcAft>
              <a:buSzPts val="1300"/>
              <a:buChar char="●"/>
            </a:pPr>
            <a:r>
              <a:rPr lang="en"/>
              <a:t>Keyhole relied on TerraVision which was a game development firm in the 1990s</a:t>
            </a:r>
            <a:endParaRPr/>
          </a:p>
          <a:p>
            <a:pPr indent="-311150" lvl="0" marL="457200" rtl="0" algn="l">
              <a:lnSpc>
                <a:spcPct val="115000"/>
              </a:lnSpc>
              <a:spcBef>
                <a:spcPts val="0"/>
              </a:spcBef>
              <a:spcAft>
                <a:spcPts val="0"/>
              </a:spcAft>
              <a:buSzPts val="1300"/>
              <a:buChar char="●"/>
            </a:pPr>
            <a:r>
              <a:rPr lang="en"/>
              <a:t>Navstar 1 launched in 1978</a:t>
            </a:r>
            <a:endParaRPr/>
          </a:p>
          <a:p>
            <a:pPr indent="-311150" lvl="0" marL="457200" rtl="0" algn="l">
              <a:lnSpc>
                <a:spcPct val="115000"/>
              </a:lnSpc>
              <a:spcBef>
                <a:spcPts val="0"/>
              </a:spcBef>
              <a:spcAft>
                <a:spcPts val="0"/>
              </a:spcAft>
              <a:buSzPts val="1300"/>
              <a:buChar char="●"/>
            </a:pPr>
            <a:r>
              <a:rPr lang="en"/>
              <a:t>TRANSIT was in the 1950s</a:t>
            </a:r>
            <a:endParaRPr/>
          </a:p>
        </p:txBody>
      </p:sp>
      <p:pic>
        <p:nvPicPr>
          <p:cNvPr id="214" name="Google Shape;214;p20"/>
          <p:cNvPicPr preferRelativeResize="0"/>
          <p:nvPr/>
        </p:nvPicPr>
        <p:blipFill rotWithShape="1">
          <a:blip r:embed="rId3">
            <a:alphaModFix/>
          </a:blip>
          <a:srcRect b="0" l="0" r="0" t="0"/>
          <a:stretch/>
        </p:blipFill>
        <p:spPr>
          <a:xfrm>
            <a:off x="4417850" y="1903432"/>
            <a:ext cx="4769052" cy="28084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Web mapping today</a:t>
            </a:r>
            <a:endParaRPr/>
          </a:p>
        </p:txBody>
      </p:sp>
      <p:sp>
        <p:nvSpPr>
          <p:cNvPr id="220" name="Google Shape;220;p2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Most interactive web maps are assembled out of tiles.</a:t>
            </a:r>
            <a:endParaRPr/>
          </a:p>
          <a:p>
            <a:pPr indent="-311150" lvl="0" marL="457200" rtl="0" algn="l">
              <a:lnSpc>
                <a:spcPct val="115000"/>
              </a:lnSpc>
              <a:spcBef>
                <a:spcPts val="0"/>
              </a:spcBef>
              <a:spcAft>
                <a:spcPts val="0"/>
              </a:spcAft>
              <a:buSzPts val="1300"/>
              <a:buChar char="●"/>
            </a:pPr>
            <a:r>
              <a:rPr lang="en"/>
              <a:t>A grid of seamless, square portions of pre-packaged data that can be loaded onto a screen.</a:t>
            </a:r>
            <a:endParaRPr/>
          </a:p>
        </p:txBody>
      </p:sp>
      <p:pic>
        <p:nvPicPr>
          <p:cNvPr id="221" name="Google Shape;221;p21"/>
          <p:cNvPicPr preferRelativeResize="0"/>
          <p:nvPr/>
        </p:nvPicPr>
        <p:blipFill rotWithShape="1">
          <a:blip r:embed="rId3">
            <a:alphaModFix/>
          </a:blip>
          <a:srcRect b="0" l="0" r="0" t="0"/>
          <a:stretch/>
        </p:blipFill>
        <p:spPr>
          <a:xfrm>
            <a:off x="5025943" y="569936"/>
            <a:ext cx="3391906" cy="2032625"/>
          </a:xfrm>
          <a:prstGeom prst="rect">
            <a:avLst/>
          </a:prstGeom>
          <a:noFill/>
          <a:ln>
            <a:noFill/>
          </a:ln>
        </p:spPr>
      </p:pic>
      <p:pic>
        <p:nvPicPr>
          <p:cNvPr id="222" name="Google Shape;222;p21"/>
          <p:cNvPicPr preferRelativeResize="0"/>
          <p:nvPr/>
        </p:nvPicPr>
        <p:blipFill rotWithShape="1">
          <a:blip r:embed="rId4">
            <a:alphaModFix/>
          </a:blip>
          <a:srcRect b="0" l="0" r="0" t="0"/>
          <a:stretch/>
        </p:blipFill>
        <p:spPr>
          <a:xfrm>
            <a:off x="4408458" y="2733049"/>
            <a:ext cx="4149841" cy="2261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Tiles have advantages</a:t>
            </a:r>
            <a:endParaRPr/>
          </a:p>
        </p:txBody>
      </p:sp>
      <p:sp>
        <p:nvSpPr>
          <p:cNvPr id="228" name="Google Shape;228;p2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Fast and quick to load. Easy to assemble and represent.</a:t>
            </a:r>
            <a:endParaRPr/>
          </a:p>
          <a:p>
            <a:pPr indent="-311150" lvl="0" marL="457200" rtl="0" algn="l">
              <a:lnSpc>
                <a:spcPct val="115000"/>
              </a:lnSpc>
              <a:spcBef>
                <a:spcPts val="0"/>
              </a:spcBef>
              <a:spcAft>
                <a:spcPts val="0"/>
              </a:spcAft>
              <a:buSzPts val="1300"/>
              <a:buChar char="●"/>
            </a:pPr>
            <a:r>
              <a:rPr lang="en"/>
              <a:t>Can continue to load them outside of a user’s view to create a smoother pan.</a:t>
            </a:r>
            <a:endParaRPr/>
          </a:p>
          <a:p>
            <a:pPr indent="-311150" lvl="0" marL="457200" rtl="0" algn="l">
              <a:lnSpc>
                <a:spcPct val="115000"/>
              </a:lnSpc>
              <a:spcBef>
                <a:spcPts val="0"/>
              </a:spcBef>
              <a:spcAft>
                <a:spcPts val="0"/>
              </a:spcAft>
              <a:buSzPts val="1300"/>
              <a:buChar char="●"/>
            </a:pPr>
            <a:r>
              <a:rPr lang="en"/>
              <a:t>A series of (relatively) established conventions:</a:t>
            </a:r>
            <a:endParaRPr/>
          </a:p>
          <a:p>
            <a:pPr indent="-298450" lvl="1" marL="914400" rtl="0" algn="l">
              <a:lnSpc>
                <a:spcPct val="115000"/>
              </a:lnSpc>
              <a:spcBef>
                <a:spcPts val="0"/>
              </a:spcBef>
              <a:spcAft>
                <a:spcPts val="0"/>
              </a:spcAft>
              <a:buSzPts val="1100"/>
              <a:buChar char="○"/>
            </a:pPr>
            <a:r>
              <a:rPr lang="en"/>
              <a:t>256 x 256 pixels</a:t>
            </a:r>
            <a:endParaRPr/>
          </a:p>
          <a:p>
            <a:pPr indent="-298450" lvl="1" marL="914400" rtl="0" algn="l">
              <a:lnSpc>
                <a:spcPct val="115000"/>
              </a:lnSpc>
              <a:spcBef>
                <a:spcPts val="0"/>
              </a:spcBef>
              <a:spcAft>
                <a:spcPts val="0"/>
              </a:spcAft>
              <a:buSzPts val="1100"/>
              <a:buChar char="○"/>
            </a:pPr>
            <a:r>
              <a:rPr lang="en"/>
              <a:t>Web mercator projection (both an advantage and a disadvantage, why?)</a:t>
            </a:r>
            <a:endParaRPr/>
          </a:p>
          <a:p>
            <a:pPr indent="-298450" lvl="1" marL="914400" rtl="0" algn="l">
              <a:lnSpc>
                <a:spcPct val="115000"/>
              </a:lnSpc>
              <a:spcBef>
                <a:spcPts val="0"/>
              </a:spcBef>
              <a:spcAft>
                <a:spcPts val="0"/>
              </a:spcAft>
              <a:buSzPts val="1100"/>
              <a:buChar char="○"/>
            </a:pPr>
            <a:r>
              <a:rPr lang="en"/>
              <a:t>Mostly ‘established’ by Google Maps</a:t>
            </a:r>
            <a:br>
              <a:rPr lang="en"/>
            </a:br>
            <a:endParaRPr/>
          </a:p>
          <a:p>
            <a:pPr indent="-311150" lvl="0" marL="457200" rtl="0" algn="l">
              <a:lnSpc>
                <a:spcPct val="115000"/>
              </a:lnSpc>
              <a:spcBef>
                <a:spcPts val="0"/>
              </a:spcBef>
              <a:spcAft>
                <a:spcPts val="0"/>
              </a:spcAft>
              <a:buSzPts val="1300"/>
              <a:buChar char="●"/>
            </a:pPr>
            <a:r>
              <a:rPr lang="en"/>
              <a:t>Two </a:t>
            </a:r>
            <a:r>
              <a:rPr b="1" lang="en"/>
              <a:t>broad</a:t>
            </a:r>
            <a:r>
              <a:rPr lang="en"/>
              <a:t> types - Vector Tiles and Raster Tiles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Raster Tiles</a:t>
            </a:r>
            <a:endParaRPr/>
          </a:p>
        </p:txBody>
      </p:sp>
      <p:sp>
        <p:nvSpPr>
          <p:cNvPr id="234" name="Google Shape;234;p2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Still the most common (although changing)</a:t>
            </a:r>
            <a:endParaRPr/>
          </a:p>
          <a:p>
            <a:pPr indent="-311150" lvl="0" marL="457200" rtl="0" algn="l">
              <a:lnSpc>
                <a:spcPct val="115000"/>
              </a:lnSpc>
              <a:spcBef>
                <a:spcPts val="0"/>
              </a:spcBef>
              <a:spcAft>
                <a:spcPts val="0"/>
              </a:spcAft>
              <a:buSzPts val="1300"/>
              <a:buChar char="●"/>
            </a:pPr>
            <a:r>
              <a:rPr lang="en"/>
              <a:t>Map stylings are pre-assembled and broken apart into individual tiles</a:t>
            </a:r>
            <a:endParaRPr/>
          </a:p>
          <a:p>
            <a:pPr indent="-311150" lvl="0" marL="457200" rtl="0" algn="l">
              <a:lnSpc>
                <a:spcPct val="115000"/>
              </a:lnSpc>
              <a:spcBef>
                <a:spcPts val="0"/>
              </a:spcBef>
              <a:spcAft>
                <a:spcPts val="0"/>
              </a:spcAft>
              <a:buSzPts val="1300"/>
              <a:buChar char="●"/>
            </a:pPr>
            <a:r>
              <a:rPr lang="en"/>
              <a:t>May appear to be points, lines, or polygons - but those are ‘baked’ into static digital images</a:t>
            </a:r>
            <a:br>
              <a:rPr lang="en"/>
            </a:br>
            <a:endParaRPr/>
          </a:p>
          <a:p>
            <a:pPr indent="-311150" lvl="0" marL="457200" rtl="0" algn="l">
              <a:lnSpc>
                <a:spcPct val="115000"/>
              </a:lnSpc>
              <a:spcBef>
                <a:spcPts val="0"/>
              </a:spcBef>
              <a:spcAft>
                <a:spcPts val="0"/>
              </a:spcAft>
              <a:buSzPts val="1300"/>
              <a:buChar char="●"/>
            </a:pPr>
            <a:r>
              <a:rPr lang="en"/>
              <a:t>One advantage: fast loading times</a:t>
            </a:r>
            <a:endParaRPr/>
          </a:p>
        </p:txBody>
      </p:sp>
      <p:pic>
        <p:nvPicPr>
          <p:cNvPr id="235" name="Google Shape;235;p23"/>
          <p:cNvPicPr preferRelativeResize="0"/>
          <p:nvPr/>
        </p:nvPicPr>
        <p:blipFill rotWithShape="1">
          <a:blip r:embed="rId3">
            <a:alphaModFix/>
          </a:blip>
          <a:srcRect b="0" l="0" r="0" t="0"/>
          <a:stretch/>
        </p:blipFill>
        <p:spPr>
          <a:xfrm>
            <a:off x="5350825" y="1714600"/>
            <a:ext cx="2857500" cy="2857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Raster Tiles</a:t>
            </a:r>
            <a:endParaRPr/>
          </a:p>
        </p:txBody>
      </p:sp>
      <p:pic>
        <p:nvPicPr>
          <p:cNvPr id="241" name="Google Shape;241;p24"/>
          <p:cNvPicPr preferRelativeResize="0"/>
          <p:nvPr/>
        </p:nvPicPr>
        <p:blipFill rotWithShape="1">
          <a:blip r:embed="rId3">
            <a:alphaModFix/>
          </a:blip>
          <a:srcRect b="0" l="0" r="0" t="0"/>
          <a:stretch/>
        </p:blipFill>
        <p:spPr>
          <a:xfrm>
            <a:off x="1721013" y="1806274"/>
            <a:ext cx="5705276" cy="3337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Vector Tiles</a:t>
            </a:r>
            <a:endParaRPr/>
          </a:p>
        </p:txBody>
      </p:sp>
      <p:sp>
        <p:nvSpPr>
          <p:cNvPr id="247" name="Google Shape;247;p2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Vector data is broken into tiles</a:t>
            </a:r>
            <a:endParaRPr/>
          </a:p>
          <a:p>
            <a:pPr indent="-311150" lvl="0" marL="457200" rtl="0" algn="l">
              <a:lnSpc>
                <a:spcPct val="115000"/>
              </a:lnSpc>
              <a:spcBef>
                <a:spcPts val="0"/>
              </a:spcBef>
              <a:spcAft>
                <a:spcPts val="0"/>
              </a:spcAft>
              <a:buSzPts val="1300"/>
              <a:buChar char="●"/>
            </a:pPr>
            <a:r>
              <a:rPr lang="en"/>
              <a:t>All the benefits and liabilities of vector data</a:t>
            </a:r>
            <a:endParaRPr/>
          </a:p>
          <a:p>
            <a:pPr indent="-298450" lvl="1" marL="914400" rtl="0" algn="l">
              <a:lnSpc>
                <a:spcPct val="115000"/>
              </a:lnSpc>
              <a:spcBef>
                <a:spcPts val="0"/>
              </a:spcBef>
              <a:spcAft>
                <a:spcPts val="0"/>
              </a:spcAft>
              <a:buSzPts val="1100"/>
              <a:buChar char="○"/>
            </a:pPr>
            <a:r>
              <a:rPr lang="en"/>
              <a:t>Less pronounced stepping through scales</a:t>
            </a:r>
            <a:endParaRPr/>
          </a:p>
          <a:p>
            <a:pPr indent="-298450" lvl="1" marL="914400" rtl="0" algn="l">
              <a:lnSpc>
                <a:spcPct val="115000"/>
              </a:lnSpc>
              <a:spcBef>
                <a:spcPts val="0"/>
              </a:spcBef>
              <a:spcAft>
                <a:spcPts val="0"/>
              </a:spcAft>
              <a:buSzPts val="1100"/>
              <a:buChar char="○"/>
            </a:pPr>
            <a:r>
              <a:rPr lang="en"/>
              <a:t>Data is repositioned according to rules as you move across scales (rather than pre-packaged at various levels)</a:t>
            </a:r>
            <a:endParaRPr/>
          </a:p>
          <a:p>
            <a:pPr indent="-311150" lvl="0" marL="457200" rtl="0" algn="l">
              <a:lnSpc>
                <a:spcPct val="115000"/>
              </a:lnSpc>
              <a:spcBef>
                <a:spcPts val="0"/>
              </a:spcBef>
              <a:spcAft>
                <a:spcPts val="0"/>
              </a:spcAft>
              <a:buSzPts val="1300"/>
              <a:buChar char="●"/>
            </a:pPr>
            <a:r>
              <a:rPr lang="en"/>
              <a:t>Google Maps, Apple Maps, Mapbox, and even OpenStreetMap are all implementation vector tiles in various ways</a:t>
            </a:r>
            <a:endParaRPr/>
          </a:p>
        </p:txBody>
      </p:sp>
      <p:pic>
        <p:nvPicPr>
          <p:cNvPr id="248" name="Google Shape;248;p25"/>
          <p:cNvPicPr preferRelativeResize="0"/>
          <p:nvPr/>
        </p:nvPicPr>
        <p:blipFill rotWithShape="1">
          <a:blip r:embed="rId3">
            <a:alphaModFix/>
          </a:blip>
          <a:srcRect b="0" l="0" r="0" t="0"/>
          <a:stretch/>
        </p:blipFill>
        <p:spPr>
          <a:xfrm>
            <a:off x="4656025" y="2006250"/>
            <a:ext cx="4335574" cy="22590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 common combination</a:t>
            </a:r>
            <a:endParaRPr/>
          </a:p>
        </p:txBody>
      </p:sp>
      <p:sp>
        <p:nvSpPr>
          <p:cNvPr id="254" name="Google Shape;254;p26"/>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A raster ‘base map’</a:t>
            </a:r>
            <a:endParaRPr/>
          </a:p>
          <a:p>
            <a:pPr indent="-311150" lvl="0" marL="457200" rtl="0" algn="l">
              <a:lnSpc>
                <a:spcPct val="115000"/>
              </a:lnSpc>
              <a:spcBef>
                <a:spcPts val="0"/>
              </a:spcBef>
              <a:spcAft>
                <a:spcPts val="0"/>
              </a:spcAft>
              <a:buSzPts val="1300"/>
              <a:buChar char="●"/>
            </a:pPr>
            <a:r>
              <a:rPr lang="en"/>
              <a:t>Vector data on top</a:t>
            </a:r>
            <a:endParaRPr/>
          </a:p>
          <a:p>
            <a:pPr indent="-311150" lvl="0" marL="457200" rtl="0" algn="l">
              <a:lnSpc>
                <a:spcPct val="115000"/>
              </a:lnSpc>
              <a:spcBef>
                <a:spcPts val="0"/>
              </a:spcBef>
              <a:spcAft>
                <a:spcPts val="0"/>
              </a:spcAft>
              <a:buSzPts val="1300"/>
              <a:buChar char="●"/>
            </a:pPr>
            <a:r>
              <a:rPr lang="en"/>
              <a:t>Roth et al. call this ‘hamburger cartography’</a:t>
            </a:r>
            <a:endParaRPr/>
          </a:p>
          <a:p>
            <a:pPr indent="-298450" lvl="1" marL="914400" rtl="0" algn="l">
              <a:lnSpc>
                <a:spcPct val="115000"/>
              </a:lnSpc>
              <a:spcBef>
                <a:spcPts val="0"/>
              </a:spcBef>
              <a:spcAft>
                <a:spcPts val="0"/>
              </a:spcAft>
              <a:buSzPts val="1100"/>
              <a:buChar char="○"/>
            </a:pPr>
            <a:r>
              <a:rPr lang="en"/>
              <a:t>Literally no one else does.</a:t>
            </a:r>
            <a:br>
              <a:rPr lang="en"/>
            </a:br>
            <a:br>
              <a:rPr lang="en"/>
            </a:br>
            <a:endParaRPr/>
          </a:p>
          <a:p>
            <a:pPr indent="-311150" lvl="0" marL="457200" rtl="0" algn="l">
              <a:lnSpc>
                <a:spcPct val="115000"/>
              </a:lnSpc>
              <a:spcBef>
                <a:spcPts val="0"/>
              </a:spcBef>
              <a:spcAft>
                <a:spcPts val="0"/>
              </a:spcAft>
              <a:buSzPts val="1300"/>
              <a:buChar char="●"/>
            </a:pPr>
            <a:r>
              <a:rPr lang="en"/>
              <a:t>We’ll be working on how you design ‘base maps’ later in the quarter with Mapbox Studio</a:t>
            </a:r>
            <a:endParaRPr/>
          </a:p>
        </p:txBody>
      </p:sp>
      <p:pic>
        <p:nvPicPr>
          <p:cNvPr id="255" name="Google Shape;255;p26"/>
          <p:cNvPicPr preferRelativeResize="0"/>
          <p:nvPr/>
        </p:nvPicPr>
        <p:blipFill rotWithShape="1">
          <a:blip r:embed="rId3">
            <a:alphaModFix/>
          </a:blip>
          <a:srcRect b="0" l="0" r="0" t="0"/>
          <a:stretch/>
        </p:blipFill>
        <p:spPr>
          <a:xfrm>
            <a:off x="4656025" y="2006250"/>
            <a:ext cx="4335575" cy="24967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GeoJSON</a:t>
            </a:r>
            <a:endParaRPr/>
          </a:p>
        </p:txBody>
      </p:sp>
      <p:sp>
        <p:nvSpPr>
          <p:cNvPr id="261" name="Google Shape;261;p2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Based on JSON (Javascript Object Notation)</a:t>
            </a:r>
            <a:endParaRPr/>
          </a:p>
          <a:p>
            <a:pPr indent="-311150" lvl="0" marL="457200" rtl="0" algn="l">
              <a:lnSpc>
                <a:spcPct val="115000"/>
              </a:lnSpc>
              <a:spcBef>
                <a:spcPts val="0"/>
              </a:spcBef>
              <a:spcAft>
                <a:spcPts val="0"/>
              </a:spcAft>
              <a:buSzPts val="1300"/>
              <a:buChar char="●"/>
            </a:pPr>
            <a:r>
              <a:rPr lang="en"/>
              <a:t>Meant to be (relatively) human readable</a:t>
            </a:r>
            <a:endParaRPr/>
          </a:p>
          <a:p>
            <a:pPr indent="-311150" lvl="0" marL="457200" rtl="0" algn="l">
              <a:lnSpc>
                <a:spcPct val="115000"/>
              </a:lnSpc>
              <a:spcBef>
                <a:spcPts val="0"/>
              </a:spcBef>
              <a:spcAft>
                <a:spcPts val="0"/>
              </a:spcAft>
              <a:buSzPts val="1300"/>
              <a:buChar char="●"/>
            </a:pPr>
            <a:r>
              <a:rPr lang="en"/>
              <a:t>A </a:t>
            </a:r>
            <a:r>
              <a:rPr b="1" i="1" lang="en"/>
              <a:t>geographic vector file</a:t>
            </a:r>
            <a:r>
              <a:rPr lang="en"/>
              <a:t> format used in many web maps</a:t>
            </a:r>
            <a:endParaRPr/>
          </a:p>
          <a:p>
            <a:pPr indent="-298450" lvl="1" marL="914400" rtl="0" algn="l">
              <a:lnSpc>
                <a:spcPct val="115000"/>
              </a:lnSpc>
              <a:spcBef>
                <a:spcPts val="0"/>
              </a:spcBef>
              <a:spcAft>
                <a:spcPts val="0"/>
              </a:spcAft>
              <a:buSzPts val="1100"/>
              <a:buChar char="○"/>
            </a:pPr>
            <a:r>
              <a:rPr lang="en"/>
              <a:t>There are other spatial data formats, this is a common one</a:t>
            </a:r>
            <a:endParaRPr/>
          </a:p>
          <a:p>
            <a:pPr indent="-298450" lvl="1" marL="914400" rtl="0" algn="l">
              <a:lnSpc>
                <a:spcPct val="115000"/>
              </a:lnSpc>
              <a:spcBef>
                <a:spcPts val="0"/>
              </a:spcBef>
              <a:spcAft>
                <a:spcPts val="0"/>
              </a:spcAft>
              <a:buSzPts val="1100"/>
              <a:buChar char="○"/>
            </a:pPr>
            <a:r>
              <a:rPr lang="en"/>
              <a:t>A bit like ‘shapefiles’ for the web (an analogy only!)</a:t>
            </a:r>
            <a:endParaRPr/>
          </a:p>
        </p:txBody>
      </p:sp>
      <p:pic>
        <p:nvPicPr>
          <p:cNvPr id="262" name="Google Shape;262;p27"/>
          <p:cNvPicPr preferRelativeResize="0"/>
          <p:nvPr/>
        </p:nvPicPr>
        <p:blipFill rotWithShape="1">
          <a:blip r:embed="rId3">
            <a:alphaModFix/>
          </a:blip>
          <a:srcRect b="0" l="0" r="0" t="0"/>
          <a:stretch/>
        </p:blipFill>
        <p:spPr>
          <a:xfrm>
            <a:off x="4656025" y="2006250"/>
            <a:ext cx="4335575" cy="21717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less open web…</a:t>
            </a:r>
            <a:endParaRPr/>
          </a:p>
        </p:txBody>
      </p:sp>
      <p:sp>
        <p:nvSpPr>
          <p:cNvPr id="268" name="Google Shape;268;p28"/>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Much of this is able to be produced in ESRI</a:t>
            </a:r>
            <a:endParaRPr/>
          </a:p>
          <a:p>
            <a:pPr indent="-311150" lvl="0" marL="457200" rtl="0" algn="l">
              <a:lnSpc>
                <a:spcPct val="115000"/>
              </a:lnSpc>
              <a:spcBef>
                <a:spcPts val="0"/>
              </a:spcBef>
              <a:spcAft>
                <a:spcPts val="0"/>
              </a:spcAft>
              <a:buSzPts val="1300"/>
              <a:buChar char="●"/>
            </a:pPr>
            <a:r>
              <a:rPr lang="en"/>
              <a:t>ESRI is </a:t>
            </a:r>
            <a:r>
              <a:rPr i="1" lang="en"/>
              <a:t>excellent</a:t>
            </a:r>
            <a:r>
              <a:rPr lang="en"/>
              <a:t> at taking open-source ideas and standards and incorporating them within their own ecosystem</a:t>
            </a:r>
            <a:endParaRPr/>
          </a:p>
          <a:p>
            <a:pPr indent="-298450" lvl="1" marL="914400" rtl="0" algn="l">
              <a:lnSpc>
                <a:spcPct val="115000"/>
              </a:lnSpc>
              <a:spcBef>
                <a:spcPts val="0"/>
              </a:spcBef>
              <a:spcAft>
                <a:spcPts val="0"/>
              </a:spcAft>
              <a:buSzPts val="1100"/>
              <a:buChar char="○"/>
            </a:pPr>
            <a:r>
              <a:rPr lang="en"/>
              <a:t>Spatial Data Frames are directly lifted from GeoPandas, etc.</a:t>
            </a:r>
            <a:endParaRPr/>
          </a:p>
          <a:p>
            <a:pPr indent="-311150" lvl="0" marL="457200" rtl="0" algn="l">
              <a:lnSpc>
                <a:spcPct val="115000"/>
              </a:lnSpc>
              <a:spcBef>
                <a:spcPts val="0"/>
              </a:spcBef>
              <a:spcAft>
                <a:spcPts val="0"/>
              </a:spcAft>
              <a:buSzPts val="1300"/>
              <a:buChar char="●"/>
            </a:pPr>
            <a:r>
              <a:rPr lang="en"/>
              <a:t>In this class, we are focusing on </a:t>
            </a:r>
            <a:r>
              <a:rPr b="1" i="1" lang="en"/>
              <a:t>thinking computationally</a:t>
            </a:r>
            <a:r>
              <a:rPr lang="en"/>
              <a:t> about web-mapping</a:t>
            </a:r>
            <a:endParaRPr/>
          </a:p>
        </p:txBody>
      </p:sp>
      <p:pic>
        <p:nvPicPr>
          <p:cNvPr id="269" name="Google Shape;269;p28"/>
          <p:cNvPicPr preferRelativeResize="0"/>
          <p:nvPr/>
        </p:nvPicPr>
        <p:blipFill rotWithShape="1">
          <a:blip r:embed="rId3">
            <a:alphaModFix/>
          </a:blip>
          <a:srcRect b="0" l="0" r="0" t="0"/>
          <a:stretch/>
        </p:blipFill>
        <p:spPr>
          <a:xfrm>
            <a:off x="4656025" y="2006250"/>
            <a:ext cx="4335574" cy="21236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Some common web mapping frameworks in action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And now for something we’ve seen before…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Google Maps</a:t>
            </a:r>
            <a:endParaRPr/>
          </a:p>
        </p:txBody>
      </p:sp>
      <p:sp>
        <p:nvSpPr>
          <p:cNvPr id="280" name="Google Shape;280;p30"/>
          <p:cNvSpPr txBox="1"/>
          <p:nvPr/>
        </p:nvSpPr>
        <p:spPr>
          <a:xfrm>
            <a:off x="2103450" y="2527625"/>
            <a:ext cx="494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hlink"/>
                </a:solidFill>
                <a:latin typeface="Lato"/>
                <a:ea typeface="Lato"/>
                <a:cs typeface="Lato"/>
                <a:sym typeface="Lato"/>
                <a:hlinkClick r:id="rId4"/>
              </a:rPr>
              <a:t>Redfin uses the google maps API</a:t>
            </a:r>
            <a:endParaRPr b="0" i="0" sz="1800" u="none" cap="none" strike="noStrike">
              <a:solidFill>
                <a:srgbClr val="000000"/>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Mapbox</a:t>
            </a:r>
            <a:endParaRPr/>
          </a:p>
        </p:txBody>
      </p:sp>
      <p:sp>
        <p:nvSpPr>
          <p:cNvPr id="286" name="Google Shape;286;p31"/>
          <p:cNvSpPr txBox="1"/>
          <p:nvPr/>
        </p:nvSpPr>
        <p:spPr>
          <a:xfrm>
            <a:off x="2103450" y="2527625"/>
            <a:ext cx="494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hlink"/>
                </a:solidFill>
                <a:latin typeface="Lato"/>
                <a:ea typeface="Lato"/>
                <a:cs typeface="Lato"/>
                <a:sym typeface="Lato"/>
                <a:hlinkClick r:id="rId3"/>
              </a:rPr>
              <a:t>Strava’s global heatmap relies on Mapbox</a:t>
            </a:r>
            <a:endParaRPr b="0" i="0" sz="1800" u="none" cap="none" strike="noStrike">
              <a:solidFill>
                <a:srgbClr val="000000"/>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ESRI</a:t>
            </a:r>
            <a:endParaRPr/>
          </a:p>
        </p:txBody>
      </p:sp>
      <p:sp>
        <p:nvSpPr>
          <p:cNvPr id="292" name="Google Shape;292;p32"/>
          <p:cNvSpPr txBox="1"/>
          <p:nvPr/>
        </p:nvSpPr>
        <p:spPr>
          <a:xfrm>
            <a:off x="1674000" y="2484725"/>
            <a:ext cx="5799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chemeClr val="hlink"/>
                </a:solidFill>
                <a:latin typeface="Lato"/>
                <a:ea typeface="Lato"/>
                <a:cs typeface="Lato"/>
                <a:sym typeface="Lato"/>
                <a:hlinkClick r:id="rId3"/>
              </a:rPr>
              <a:t>The city of Corvallis uses ESRI</a:t>
            </a:r>
            <a:endParaRPr b="0" i="0" sz="1800" u="none" cap="none" strike="noStrike">
              <a:solidFill>
                <a:srgbClr val="000000"/>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Carto</a:t>
            </a:r>
            <a:endParaRPr/>
          </a:p>
        </p:txBody>
      </p:sp>
      <p:sp>
        <p:nvSpPr>
          <p:cNvPr id="298" name="Google Shape;298;p33"/>
          <p:cNvSpPr txBox="1"/>
          <p:nvPr/>
        </p:nvSpPr>
        <p:spPr>
          <a:xfrm>
            <a:off x="2103450" y="2371650"/>
            <a:ext cx="494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sng" cap="none" strike="noStrike">
                <a:solidFill>
                  <a:schemeClr val="hlink"/>
                </a:solidFill>
                <a:latin typeface="Lato"/>
                <a:ea typeface="Lato"/>
                <a:cs typeface="Lato"/>
                <a:sym typeface="Lato"/>
                <a:hlinkClick r:id="rId3"/>
              </a:rPr>
              <a:t>WECC Environmental Data Viewer leverages Carto</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u="sng">
                <a:solidFill>
                  <a:schemeClr val="hlink"/>
                </a:solidFill>
                <a:hlinkClick r:id="rId3"/>
              </a:rPr>
              <a:t>OpenStreetMap data undergirds many web maps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956"/>
              <a:buNone/>
            </a:pPr>
            <a:r>
              <a:rPr lang="en" sz="4600"/>
              <a:t>A short activity:</a:t>
            </a:r>
            <a:endParaRPr sz="4600"/>
          </a:p>
          <a:p>
            <a:pPr indent="-434340" lvl="0" marL="457200" rtl="0" algn="l">
              <a:lnSpc>
                <a:spcPct val="100000"/>
              </a:lnSpc>
              <a:spcBef>
                <a:spcPts val="0"/>
              </a:spcBef>
              <a:spcAft>
                <a:spcPts val="0"/>
              </a:spcAft>
              <a:buSzPct val="100000"/>
              <a:buAutoNum type="arabicPeriod"/>
            </a:pPr>
            <a:r>
              <a:rPr lang="en"/>
              <a:t>Find a web map you like</a:t>
            </a:r>
            <a:endParaRPr/>
          </a:p>
          <a:p>
            <a:pPr indent="-434340" lvl="0" marL="457200" rtl="0" algn="l">
              <a:lnSpc>
                <a:spcPct val="100000"/>
              </a:lnSpc>
              <a:spcBef>
                <a:spcPts val="0"/>
              </a:spcBef>
              <a:spcAft>
                <a:spcPts val="0"/>
              </a:spcAft>
              <a:buSzPct val="100000"/>
              <a:buAutoNum type="arabicPeriod"/>
            </a:pPr>
            <a:r>
              <a:rPr lang="en"/>
              <a:t>Share it with the person next to you</a:t>
            </a:r>
            <a:endParaRPr/>
          </a:p>
          <a:p>
            <a:pPr indent="-434340" lvl="0" marL="457200" rtl="0" algn="l">
              <a:lnSpc>
                <a:spcPct val="100000"/>
              </a:lnSpc>
              <a:spcBef>
                <a:spcPts val="0"/>
              </a:spcBef>
              <a:spcAft>
                <a:spcPts val="0"/>
              </a:spcAft>
              <a:buSzPct val="100000"/>
              <a:buAutoNum type="arabicPeriod"/>
            </a:pPr>
            <a:r>
              <a:rPr lang="en"/>
              <a:t>Compare and contrast</a:t>
            </a:r>
            <a:endParaRPr/>
          </a:p>
          <a:p>
            <a:pPr indent="-434340" lvl="1" marL="914400" rtl="0" algn="l">
              <a:lnSpc>
                <a:spcPct val="100000"/>
              </a:lnSpc>
              <a:spcBef>
                <a:spcPts val="0"/>
              </a:spcBef>
              <a:spcAft>
                <a:spcPts val="0"/>
              </a:spcAft>
              <a:buSzPct val="100000"/>
              <a:buAutoNum type="alphaLcPeriod"/>
            </a:pPr>
            <a:r>
              <a:rPr lang="en"/>
              <a:t>What technologies are used?</a:t>
            </a:r>
            <a:endParaRPr/>
          </a:p>
          <a:p>
            <a:pPr indent="-434340" lvl="1" marL="914400" rtl="0" algn="l">
              <a:lnSpc>
                <a:spcPct val="100000"/>
              </a:lnSpc>
              <a:spcBef>
                <a:spcPts val="0"/>
              </a:spcBef>
              <a:spcAft>
                <a:spcPts val="0"/>
              </a:spcAft>
              <a:buSzPct val="100000"/>
              <a:buAutoNum type="alphaLcPeriod"/>
            </a:pPr>
            <a:r>
              <a:rPr lang="en"/>
              <a:t>What is the map’s purpose?</a:t>
            </a:r>
            <a:endParaRPr/>
          </a:p>
          <a:p>
            <a:pPr indent="-434340" lvl="1" marL="914400" rtl="0" algn="l">
              <a:lnSpc>
                <a:spcPct val="100000"/>
              </a:lnSpc>
              <a:spcBef>
                <a:spcPts val="0"/>
              </a:spcBef>
              <a:spcAft>
                <a:spcPts val="0"/>
              </a:spcAft>
              <a:buSzPct val="100000"/>
              <a:buAutoNum type="alphaLcPeriod"/>
            </a:pPr>
            <a:r>
              <a:rPr lang="en"/>
              <a:t>Is it effective? Why or why not?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Was everyone able to complete their website?</a:t>
            </a:r>
            <a:endParaRPr/>
          </a:p>
        </p:txBody>
      </p:sp>
      <p:sp>
        <p:nvSpPr>
          <p:cNvPr id="104" name="Google Shape;104;p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Let’s make a ‘first’ web page. </a:t>
            </a:r>
            <a:endParaRPr/>
          </a:p>
          <a:p>
            <a:pPr indent="-298450" lvl="1" marL="914400" rtl="0" algn="l">
              <a:lnSpc>
                <a:spcPct val="115000"/>
              </a:lnSpc>
              <a:spcBef>
                <a:spcPts val="0"/>
              </a:spcBef>
              <a:spcAft>
                <a:spcPts val="0"/>
              </a:spcAft>
              <a:buSzPts val="1100"/>
              <a:buChar char="○"/>
            </a:pPr>
            <a:r>
              <a:rPr lang="en"/>
              <a:t>Please note, this is very basic, if you are familiar with html and what not - </a:t>
            </a:r>
            <a:r>
              <a:rPr b="1" i="1" lang="en"/>
              <a:t>awesome</a:t>
            </a:r>
            <a:r>
              <a:rPr b="1" lang="en"/>
              <a:t>, feel encouraged to help others!</a:t>
            </a:r>
            <a:endParaRPr/>
          </a:p>
          <a:p>
            <a:pPr indent="-311150" lvl="0" marL="457200" rtl="0" algn="l">
              <a:lnSpc>
                <a:spcPct val="115000"/>
              </a:lnSpc>
              <a:spcBef>
                <a:spcPts val="0"/>
              </a:spcBef>
              <a:spcAft>
                <a:spcPts val="0"/>
              </a:spcAft>
              <a:buSzPts val="1300"/>
              <a:buChar char="●"/>
            </a:pPr>
            <a:r>
              <a:rPr lang="en"/>
              <a:t>Go to github.com and create a free github account.</a:t>
            </a:r>
            <a:endParaRPr/>
          </a:p>
          <a:p>
            <a:pPr indent="-298450" lvl="1" marL="914400" rtl="0" algn="l">
              <a:lnSpc>
                <a:spcPct val="115000"/>
              </a:lnSpc>
              <a:spcBef>
                <a:spcPts val="0"/>
              </a:spcBef>
              <a:spcAft>
                <a:spcPts val="0"/>
              </a:spcAft>
              <a:buSzPts val="1100"/>
              <a:buChar char="○"/>
            </a:pPr>
            <a:r>
              <a:rPr lang="en"/>
              <a:t>Once you’ve done so, email me - </a:t>
            </a:r>
            <a:r>
              <a:rPr lang="en" u="sng">
                <a:solidFill>
                  <a:schemeClr val="hlink"/>
                </a:solidFill>
                <a:hlinkClick r:id="rId3"/>
              </a:rPr>
              <a:t>thatchja@oregonstate.edu</a:t>
            </a:r>
            <a:r>
              <a:rPr lang="en"/>
              <a:t> - with either the email address you used or the username you chose.</a:t>
            </a:r>
            <a:endParaRPr/>
          </a:p>
          <a:p>
            <a:pPr indent="-298450" lvl="1" marL="914400" rtl="0" algn="l">
              <a:lnSpc>
                <a:spcPct val="115000"/>
              </a:lnSpc>
              <a:spcBef>
                <a:spcPts val="0"/>
              </a:spcBef>
              <a:spcAft>
                <a:spcPts val="0"/>
              </a:spcAft>
              <a:buSzPts val="1100"/>
              <a:buChar char="○"/>
            </a:pPr>
            <a:r>
              <a:rPr lang="en"/>
              <a:t>You should have taken care of this on Monday, but in case you haven’t, now is your chance!</a:t>
            </a:r>
            <a:endParaRPr/>
          </a:p>
          <a:p>
            <a:pPr indent="-311150" lvl="0" marL="457200" rtl="0" algn="l">
              <a:lnSpc>
                <a:spcPct val="115000"/>
              </a:lnSpc>
              <a:spcBef>
                <a:spcPts val="0"/>
              </a:spcBef>
              <a:spcAft>
                <a:spcPts val="0"/>
              </a:spcAft>
              <a:buSzPts val="1300"/>
              <a:buChar char="●"/>
            </a:pPr>
            <a:r>
              <a:rPr lang="en"/>
              <a:t>Now, we’re going to create the simplest web page imaginable and host it at username.github.io (you can delete this once we’re done)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Step 1 - Create a repository	</a:t>
            </a:r>
            <a:endParaRPr/>
          </a:p>
        </p:txBody>
      </p:sp>
      <p:sp>
        <p:nvSpPr>
          <p:cNvPr id="110" name="Google Shape;110;p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Log into Github, go to the repositories tab, and click the ‘new’ button.</a:t>
            </a:r>
            <a:endParaRPr/>
          </a:p>
        </p:txBody>
      </p:sp>
      <p:pic>
        <p:nvPicPr>
          <p:cNvPr id="111" name="Google Shape;111;p5"/>
          <p:cNvPicPr preferRelativeResize="0"/>
          <p:nvPr/>
        </p:nvPicPr>
        <p:blipFill rotWithShape="1">
          <a:blip r:embed="rId3">
            <a:alphaModFix/>
          </a:blip>
          <a:srcRect b="0" l="0" r="0" t="0"/>
          <a:stretch/>
        </p:blipFill>
        <p:spPr>
          <a:xfrm>
            <a:off x="421738" y="2571751"/>
            <a:ext cx="8300524" cy="1767100"/>
          </a:xfrm>
          <a:prstGeom prst="rect">
            <a:avLst/>
          </a:prstGeom>
          <a:noFill/>
          <a:ln>
            <a:noFill/>
          </a:ln>
        </p:spPr>
      </p:pic>
      <p:sp>
        <p:nvSpPr>
          <p:cNvPr id="112" name="Google Shape;112;p5"/>
          <p:cNvSpPr txBox="1"/>
          <p:nvPr/>
        </p:nvSpPr>
        <p:spPr>
          <a:xfrm>
            <a:off x="2101650" y="4565000"/>
            <a:ext cx="4940700" cy="3849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1200"/>
              </a:spcAft>
              <a:buClr>
                <a:srgbClr val="000000"/>
              </a:buClr>
              <a:buSzPts val="1300"/>
              <a:buFont typeface="Arial"/>
              <a:buNone/>
            </a:pPr>
            <a:r>
              <a:rPr b="0" i="0" lang="en" sz="1300" u="none" cap="none" strike="noStrike">
                <a:solidFill>
                  <a:schemeClr val="accent1"/>
                </a:solidFill>
                <a:latin typeface="Lato"/>
                <a:ea typeface="Lato"/>
                <a:cs typeface="Lato"/>
                <a:sym typeface="Lato"/>
              </a:rPr>
              <a:t>Call it whatever you want, I recommend ‘helloworld’</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Step 2 - Clone it down…</a:t>
            </a:r>
            <a:endParaRPr/>
          </a:p>
          <a:p>
            <a:pPr indent="0" lvl="0" marL="0" rtl="0" algn="l">
              <a:lnSpc>
                <a:spcPct val="100000"/>
              </a:lnSpc>
              <a:spcBef>
                <a:spcPts val="0"/>
              </a:spcBef>
              <a:spcAft>
                <a:spcPts val="0"/>
              </a:spcAft>
              <a:buSzPct val="111111"/>
              <a:buNone/>
            </a:pPr>
            <a:r>
              <a:t/>
            </a:r>
            <a:endParaRPr/>
          </a:p>
        </p:txBody>
      </p:sp>
      <p:sp>
        <p:nvSpPr>
          <p:cNvPr id="118" name="Google Shape;118;p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Go to the “command prompt” on windows (you can search for ‘cmd’ and it will pop up)</a:t>
            </a:r>
            <a:endParaRPr/>
          </a:p>
          <a:p>
            <a:pPr indent="-311150" lvl="0" marL="457200" rtl="0" algn="l">
              <a:lnSpc>
                <a:spcPct val="115000"/>
              </a:lnSpc>
              <a:spcBef>
                <a:spcPts val="0"/>
              </a:spcBef>
              <a:spcAft>
                <a:spcPts val="0"/>
              </a:spcAft>
              <a:buSzPts val="1300"/>
              <a:buChar char="●"/>
            </a:pPr>
            <a:r>
              <a:rPr lang="en"/>
              <a:t>Navigate to where you want to store this file (if you’re not sure, ask!)</a:t>
            </a:r>
            <a:endParaRPr/>
          </a:p>
        </p:txBody>
      </p:sp>
      <p:pic>
        <p:nvPicPr>
          <p:cNvPr id="119" name="Google Shape;119;p6"/>
          <p:cNvPicPr preferRelativeResize="0"/>
          <p:nvPr/>
        </p:nvPicPr>
        <p:blipFill rotWithShape="1">
          <a:blip r:embed="rId3">
            <a:alphaModFix/>
          </a:blip>
          <a:srcRect b="0" l="0" r="0" t="0"/>
          <a:stretch/>
        </p:blipFill>
        <p:spPr>
          <a:xfrm>
            <a:off x="1653425" y="2656275"/>
            <a:ext cx="5738776" cy="243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Step 3 - Create the .html</a:t>
            </a:r>
            <a:endParaRPr/>
          </a:p>
          <a:p>
            <a:pPr indent="0" lvl="0" marL="0" rtl="0" algn="l">
              <a:lnSpc>
                <a:spcPct val="100000"/>
              </a:lnSpc>
              <a:spcBef>
                <a:spcPts val="0"/>
              </a:spcBef>
              <a:spcAft>
                <a:spcPts val="0"/>
              </a:spcAft>
              <a:buSzPct val="111111"/>
              <a:buNone/>
            </a:pPr>
            <a:r>
              <a:t/>
            </a:r>
            <a:endParaRPr/>
          </a:p>
        </p:txBody>
      </p:sp>
      <p:sp>
        <p:nvSpPr>
          <p:cNvPr id="125" name="Google Shape;125;p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Open up Visual Studio Code and create a new file. Choose the language as .html (this is optional)</a:t>
            </a:r>
            <a:endParaRPr/>
          </a:p>
          <a:p>
            <a:pPr indent="-311150" lvl="0" marL="457200" rtl="0" algn="l">
              <a:lnSpc>
                <a:spcPct val="115000"/>
              </a:lnSpc>
              <a:spcBef>
                <a:spcPts val="0"/>
              </a:spcBef>
              <a:spcAft>
                <a:spcPts val="0"/>
              </a:spcAft>
              <a:buSzPts val="1300"/>
              <a:buChar char="●"/>
            </a:pPr>
            <a:r>
              <a:rPr lang="en"/>
              <a:t>Set up your code like so and save it as index.html in the directory where you cloned the repository</a:t>
            </a:r>
            <a:endParaRPr/>
          </a:p>
        </p:txBody>
      </p:sp>
      <p:pic>
        <p:nvPicPr>
          <p:cNvPr id="126" name="Google Shape;126;p7"/>
          <p:cNvPicPr preferRelativeResize="0"/>
          <p:nvPr/>
        </p:nvPicPr>
        <p:blipFill rotWithShape="1">
          <a:blip r:embed="rId3">
            <a:alphaModFix/>
          </a:blip>
          <a:srcRect b="0" l="0" r="0" t="0"/>
          <a:stretch/>
        </p:blipFill>
        <p:spPr>
          <a:xfrm>
            <a:off x="2728900" y="3122100"/>
            <a:ext cx="3686175" cy="1352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Step 4 - Time to add, commit, and push!</a:t>
            </a:r>
            <a:endParaRPr/>
          </a:p>
          <a:p>
            <a:pPr indent="0" lvl="0" marL="0" rtl="0" algn="l">
              <a:lnSpc>
                <a:spcPct val="100000"/>
              </a:lnSpc>
              <a:spcBef>
                <a:spcPts val="0"/>
              </a:spcBef>
              <a:spcAft>
                <a:spcPts val="0"/>
              </a:spcAft>
              <a:buSzPct val="111111"/>
              <a:buNone/>
            </a:pPr>
            <a:r>
              <a:t/>
            </a:r>
            <a:endParaRPr/>
          </a:p>
        </p:txBody>
      </p:sp>
      <p:sp>
        <p:nvSpPr>
          <p:cNvPr id="132" name="Google Shape;132;p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First, we’ll add our files to the repository. Then, we’ll commit them. Finally, we’ll push them up.</a:t>
            </a:r>
            <a:endParaRPr/>
          </a:p>
          <a:p>
            <a:pPr indent="0" lvl="0" marL="0" rtl="0" algn="l">
              <a:lnSpc>
                <a:spcPct val="115000"/>
              </a:lnSpc>
              <a:spcBef>
                <a:spcPts val="1200"/>
              </a:spcBef>
              <a:spcAft>
                <a:spcPts val="1200"/>
              </a:spcAft>
              <a:buSzPts val="1300"/>
              <a:buNone/>
            </a:pPr>
            <a:r>
              <a:t/>
            </a:r>
            <a:endParaRPr/>
          </a:p>
        </p:txBody>
      </p:sp>
      <p:pic>
        <p:nvPicPr>
          <p:cNvPr id="133" name="Google Shape;133;p8"/>
          <p:cNvPicPr preferRelativeResize="0"/>
          <p:nvPr/>
        </p:nvPicPr>
        <p:blipFill rotWithShape="1">
          <a:blip r:embed="rId3">
            <a:alphaModFix/>
          </a:blip>
          <a:srcRect b="0" l="0" r="0" t="0"/>
          <a:stretch/>
        </p:blipFill>
        <p:spPr>
          <a:xfrm>
            <a:off x="1853400" y="2390350"/>
            <a:ext cx="5437199" cy="270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Step 5 - One last step… (which you could also do at the beginning…)</a:t>
            </a:r>
            <a:endParaRPr/>
          </a:p>
          <a:p>
            <a:pPr indent="0" lvl="0" marL="0" rtl="0" algn="l">
              <a:lnSpc>
                <a:spcPct val="100000"/>
              </a:lnSpc>
              <a:spcBef>
                <a:spcPts val="0"/>
              </a:spcBef>
              <a:spcAft>
                <a:spcPts val="0"/>
              </a:spcAft>
              <a:buSzPct val="111111"/>
              <a:buNone/>
            </a:pPr>
            <a:r>
              <a:t/>
            </a:r>
            <a:endParaRPr/>
          </a:p>
        </p:txBody>
      </p:sp>
      <p:sp>
        <p:nvSpPr>
          <p:cNvPr id="139" name="Google Shape;139;p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Go back to Github, go to your repository. Click on Settings, then Pages. </a:t>
            </a:r>
            <a:endParaRPr/>
          </a:p>
          <a:p>
            <a:pPr indent="-311150" lvl="0" marL="457200" rtl="0" algn="l">
              <a:lnSpc>
                <a:spcPct val="115000"/>
              </a:lnSpc>
              <a:spcBef>
                <a:spcPts val="0"/>
              </a:spcBef>
              <a:spcAft>
                <a:spcPts val="0"/>
              </a:spcAft>
              <a:buSzPts val="1300"/>
              <a:buChar char="●"/>
            </a:pPr>
            <a:r>
              <a:rPr lang="en"/>
              <a:t>Set the branch to main and click save.</a:t>
            </a:r>
            <a:endParaRPr/>
          </a:p>
          <a:p>
            <a:pPr indent="0" lvl="0" marL="0" rtl="0" algn="l">
              <a:lnSpc>
                <a:spcPct val="115000"/>
              </a:lnSpc>
              <a:spcBef>
                <a:spcPts val="1200"/>
              </a:spcBef>
              <a:spcAft>
                <a:spcPts val="1200"/>
              </a:spcAft>
              <a:buSzPts val="1300"/>
              <a:buNone/>
            </a:pPr>
            <a:r>
              <a:t/>
            </a:r>
            <a:endParaRPr/>
          </a:p>
        </p:txBody>
      </p:sp>
      <p:pic>
        <p:nvPicPr>
          <p:cNvPr id="140" name="Google Shape;140;p9"/>
          <p:cNvPicPr preferRelativeResize="0"/>
          <p:nvPr/>
        </p:nvPicPr>
        <p:blipFill rotWithShape="1">
          <a:blip r:embed="rId3">
            <a:alphaModFix/>
          </a:blip>
          <a:srcRect b="0" l="0" r="0" t="0"/>
          <a:stretch/>
        </p:blipFill>
        <p:spPr>
          <a:xfrm>
            <a:off x="1727375" y="2659725"/>
            <a:ext cx="5692851" cy="2483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